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1"/>
    <p:sldMasterId id="214748373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5" r:id="rId4"/>
    <p:sldId id="270" r:id="rId5"/>
    <p:sldId id="291" r:id="rId6"/>
    <p:sldId id="278" r:id="rId7"/>
    <p:sldId id="279" r:id="rId8"/>
    <p:sldId id="257" r:id="rId9"/>
    <p:sldId id="296" r:id="rId10"/>
    <p:sldId id="283" r:id="rId11"/>
    <p:sldId id="294" r:id="rId12"/>
    <p:sldId id="293" r:id="rId13"/>
    <p:sldId id="297" r:id="rId14"/>
    <p:sldId id="265" r:id="rId15"/>
    <p:sldId id="277" r:id="rId16"/>
    <p:sldId id="298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03" autoAdjust="0"/>
  </p:normalViewPr>
  <p:slideViewPr>
    <p:cSldViewPr snapToGrid="0" snapToObject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E8B5-D3D5-CF41-8A0D-ECEEAF049603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0661B-1D84-3F42-BD52-ACE55C607E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4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D875-BE37-3D4A-9439-A59BA7324DA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293B-759F-2046-9834-BF09D83FA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0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7166-C9F6-B94F-A7EC-7823EBA0D85F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B1E6-A5B2-604F-8544-94C6E63546A4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C94C-A231-FE43-8732-A9D4AD05B4C7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300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0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91F9-FAA7-44FF-833B-E3C3C0F005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8C24-4044-4444-A900-49E835DBB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61B4-7271-47BC-AEA6-71533158F8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673C-BA89-48E1-A15C-FF59C47AC9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DBE3-CE51-478E-8F00-B294335965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DC92-2C4B-41D7-95A5-FD4B601CDB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0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24E9-844E-499B-9B04-8A297FBDE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4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FFBC-5643-4D67-B8B4-B4E0163F3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1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06AC-40A6-2A4E-9FF3-23D63129FE8F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7D8E-1F93-4306-8B75-5A30105E4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BC9F0-2059-4CCD-B517-AF003C3867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D62E-078F-470B-B59D-05B1F9DC4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3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434B-72CA-42F6-97AC-521674D7F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D3F3-F1EF-D64C-B2A7-7BF272C2A149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E159-004D-0840-83D7-399E6106B67C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E777-73C3-1D42-A957-5D98B5A10D6F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5501-1D1D-7E49-AFBE-F24E58F66DD1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CEF-8B2F-7840-A76B-CCF2D5C14DB6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3C3-784C-D94C-B980-44763FC6FB80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9E4B-E0B9-004E-8735-160F55F9C639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1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AEFD-DE65-B044-A0AB-9C1C0DBF1A46}" type="datetime1">
              <a:rPr lang="en-AU" smtClean="0"/>
              <a:pPr/>
              <a:t>25/02/2015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C1D-692E-1B47-A088-152285D10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9901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01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AU">
                <a:solidFill>
                  <a:srgbClr val="000000"/>
                </a:solidFill>
              </a:endParaRPr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9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9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9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A5DB4D-F61C-4145-BF6C-63D177A2292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6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270105"/>
            <a:ext cx="7920985" cy="458145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66003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QUEENSLAND: 2015 AND BEYOND</a:t>
            </a:r>
            <a:r>
              <a:rPr lang="en-AU" sz="2800" dirty="0" smtClean="0">
                <a:solidFill>
                  <a:srgbClr val="66003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AU" sz="2800" dirty="0" smtClean="0">
                <a:solidFill>
                  <a:srgbClr val="660033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2800" i="1" dirty="0" smtClean="0"/>
              <a:t> 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/>
              <a:t/>
            </a:r>
            <a:br>
              <a:rPr lang="en-AU" sz="2800" dirty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Economics </a:t>
            </a:r>
            <a:b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Griffith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School </a:t>
            </a:r>
            <a:b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000" dirty="0" smtClean="0"/>
              <a:t>Presentation to Australian Institute </a:t>
            </a:r>
            <a:r>
              <a:rPr lang="en-AU" sz="2000" smtClean="0"/>
              <a:t>for </a:t>
            </a:r>
            <a:r>
              <a:rPr lang="en-AU" sz="2000" smtClean="0"/>
              <a:t>Progress </a:t>
            </a:r>
            <a:r>
              <a:rPr lang="en-AU" sz="2000" dirty="0" smtClean="0"/>
              <a:t>Forum</a:t>
            </a:r>
            <a:br>
              <a:rPr lang="en-AU" sz="2000" dirty="0" smtClean="0"/>
            </a:br>
            <a:r>
              <a:rPr lang="en-AU" sz="2000" dirty="0" smtClean="0"/>
              <a:t>25 February 2015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5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90152"/>
            <a:ext cx="9172977" cy="66916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mtClean="0">
              <a:solidFill>
                <a:srgbClr val="000000"/>
              </a:solidFill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2000"/>
            <a:ext cx="71628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392403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274638"/>
            <a:ext cx="8583769" cy="1143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Other reasons why </a:t>
            </a:r>
            <a:r>
              <a:rPr lang="en-US" sz="3200" i="1" dirty="0"/>
              <a:t>p</a:t>
            </a:r>
            <a:r>
              <a:rPr lang="en-US" sz="3200" i="1" dirty="0" smtClean="0"/>
              <a:t>ublic </a:t>
            </a:r>
            <a:r>
              <a:rPr lang="en-US" sz="3200" i="1" dirty="0"/>
              <a:t>d</a:t>
            </a:r>
            <a:r>
              <a:rPr lang="en-US" sz="3200" i="1" dirty="0" smtClean="0"/>
              <a:t>ebt is a problem …..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public debt in Australia is owed to foreigners, hence interest is paid abroad – over $12 b per annum federal, $4 b </a:t>
            </a:r>
            <a:r>
              <a:rPr lang="en-US" dirty="0" err="1" smtClean="0"/>
              <a:t>Qld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AU" dirty="0" smtClean="0"/>
              <a:t>a </a:t>
            </a:r>
            <a:r>
              <a:rPr lang="en-AU" dirty="0"/>
              <a:t>concern </a:t>
            </a:r>
            <a:r>
              <a:rPr lang="en-AU" dirty="0" smtClean="0"/>
              <a:t>because public </a:t>
            </a:r>
            <a:r>
              <a:rPr lang="en-AU" dirty="0"/>
              <a:t>foreign debt </a:t>
            </a:r>
            <a:r>
              <a:rPr lang="en-AU" dirty="0" smtClean="0"/>
              <a:t>is not</a:t>
            </a:r>
            <a:r>
              <a:rPr lang="en-AU" dirty="0"/>
              <a:t>, for the most part, </a:t>
            </a:r>
            <a:r>
              <a:rPr lang="en-AU" dirty="0" smtClean="0"/>
              <a:t>backed </a:t>
            </a:r>
            <a:r>
              <a:rPr lang="en-AU" dirty="0"/>
              <a:t>by productive </a:t>
            </a:r>
            <a:r>
              <a:rPr lang="en-AU" dirty="0" smtClean="0"/>
              <a:t>assets</a:t>
            </a:r>
            <a:r>
              <a:rPr lang="en-AU" dirty="0"/>
              <a:t>, and interest on the debt paid to foreigners is a net drain on national income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1012"/>
            <a:ext cx="8420755" cy="694351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/>
              <a:t>Queensland and Other States’ Debt is Still Rising ….</a:t>
            </a:r>
            <a:br>
              <a:rPr lang="en-US" sz="2400" i="1" dirty="0" smtClean="0"/>
            </a:br>
            <a:r>
              <a:rPr lang="en-US" sz="1800" dirty="0" smtClean="0"/>
              <a:t>(Makin and Pearce 2014)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421" y="1693188"/>
            <a:ext cx="5467880" cy="38567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15362"/>
              </p:ext>
            </p:extLst>
          </p:nvPr>
        </p:nvGraphicFramePr>
        <p:xfrm>
          <a:off x="1550775" y="1393224"/>
          <a:ext cx="6021945" cy="505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Worksheet" r:id="rId4" imgW="6769100" imgH="5676900" progId="Excel.Sheet.12">
                  <p:embed/>
                </p:oleObj>
              </mc:Choice>
              <mc:Fallback>
                <p:oleObj name="Worksheet" r:id="rId4" imgW="6769100" imgH="5676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0775" y="1393224"/>
                        <a:ext cx="6021945" cy="505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2214"/>
            <a:ext cx="8229600" cy="904745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Fiscal consolidation is currently insufficient to rein debt/GSP to pre-GFC levels  even in 10 years hence …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95224"/>
              </p:ext>
            </p:extLst>
          </p:nvPr>
        </p:nvGraphicFramePr>
        <p:xfrm>
          <a:off x="721446" y="1436959"/>
          <a:ext cx="7965354" cy="477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Worksheet" r:id="rId4" imgW="5867184" imgH="4013052" progId="Excel.Sheet.12">
                  <p:embed/>
                </p:oleObj>
              </mc:Choice>
              <mc:Fallback>
                <p:oleObj name="Worksheet" r:id="rId4" imgW="5867184" imgH="4013052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446" y="1436959"/>
                        <a:ext cx="7965354" cy="47753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406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/>
              <a:t>Future Budgetary Options 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43"/>
            <a:ext cx="8229600" cy="5397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With </a:t>
            </a:r>
            <a:r>
              <a:rPr lang="en-US" sz="2000" b="1" i="1" dirty="0" err="1" smtClean="0"/>
              <a:t>privatisation</a:t>
            </a:r>
            <a:r>
              <a:rPr lang="en-US" sz="2000" b="1" i="1" dirty="0" smtClean="0"/>
              <a:t> </a:t>
            </a:r>
            <a:r>
              <a:rPr lang="en-US" sz="2000" dirty="0" smtClean="0"/>
              <a:t>now off the table, we are left with the following options: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Reduce federal-state program overlap</a:t>
            </a:r>
          </a:p>
          <a:p>
            <a:pPr>
              <a:buNone/>
            </a:pPr>
            <a:r>
              <a:rPr lang="en-US" sz="2000" dirty="0"/>
              <a:t>	  -  health, education, others?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 smtClean="0"/>
              <a:t>Raise taxes, but which ones?</a:t>
            </a:r>
          </a:p>
          <a:p>
            <a:pPr>
              <a:buNone/>
            </a:pPr>
            <a:r>
              <a:rPr lang="en-US" sz="2000" dirty="0" smtClean="0"/>
              <a:t>	  -  income tax, GST, property, payroll, estate duties?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Tailor existing programs according to key principles of public finance</a:t>
            </a:r>
          </a:p>
          <a:p>
            <a:pPr>
              <a:buNone/>
            </a:pPr>
            <a:r>
              <a:rPr lang="en-US" sz="2000" dirty="0" smtClean="0"/>
              <a:t>	  - cut industry assistance</a:t>
            </a:r>
          </a:p>
          <a:p>
            <a:endParaRPr lang="en-US" sz="2000" dirty="0" smtClean="0"/>
          </a:p>
          <a:p>
            <a:r>
              <a:rPr lang="en-US" sz="2000" b="1" dirty="0" smtClean="0"/>
              <a:t>All obviously require strong political will </a:t>
            </a:r>
            <a:r>
              <a:rPr lang="en-US" sz="2000" dirty="0" smtClean="0"/>
              <a:t>(and a well informed electorate)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ubtitle 2"/>
          <p:cNvSpPr>
            <a:spLocks noGrp="1"/>
          </p:cNvSpPr>
          <p:nvPr>
            <p:ph type="subTitle" idx="1"/>
          </p:nvPr>
        </p:nvSpPr>
        <p:spPr>
          <a:xfrm>
            <a:off x="1126901" y="2804375"/>
            <a:ext cx="6400800" cy="1752600"/>
          </a:xfrm>
        </p:spPr>
        <p:txBody>
          <a:bodyPr/>
          <a:lstStyle/>
          <a:p>
            <a:r>
              <a:rPr lang="en-AU" altLang="en-US" sz="4400" dirty="0" smtClean="0">
                <a:solidFill>
                  <a:schemeClr val="tx2"/>
                </a:solidFill>
              </a:rPr>
              <a:t>    Thank You!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6220CD-1796-414F-9288-C2B67C7A27EA}" type="slidenum">
              <a:rPr lang="en-AU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1452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274638"/>
            <a:ext cx="8403465" cy="1143000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/>
              <a:t>The Future Does Not Look After Itself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/>
              <a:t>Ignoring the future is consistent with Keynes’ famous dictum that ‘in the long run we are all dead</a:t>
            </a:r>
            <a:r>
              <a:rPr lang="en-AU" sz="2800" dirty="0" smtClean="0"/>
              <a:t>’</a:t>
            </a:r>
          </a:p>
          <a:p>
            <a:endParaRPr lang="en-AU" sz="2800" dirty="0"/>
          </a:p>
          <a:p>
            <a:r>
              <a:rPr lang="en-AU" sz="2800" dirty="0" smtClean="0"/>
              <a:t>Excessive government spending during the GFC has had harmful economic </a:t>
            </a:r>
            <a:r>
              <a:rPr lang="en-AU" sz="2800" dirty="0"/>
              <a:t>consequences that </a:t>
            </a:r>
            <a:r>
              <a:rPr lang="en-AU" sz="2800" dirty="0" smtClean="0"/>
              <a:t>adversely </a:t>
            </a:r>
            <a:r>
              <a:rPr lang="en-AU" sz="2800" dirty="0"/>
              <a:t>affect </a:t>
            </a:r>
            <a:r>
              <a:rPr lang="en-AU" sz="2800" dirty="0" smtClean="0"/>
              <a:t>us now and into the future</a:t>
            </a:r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High public debt has crimped household and business confidence and worsened Australia’s competitiveness 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75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2800" i="1" dirty="0" smtClean="0"/>
              <a:t>Economic </a:t>
            </a:r>
            <a:r>
              <a:rPr lang="en-AU" sz="2800" i="1" dirty="0"/>
              <a:t>p</a:t>
            </a:r>
            <a:r>
              <a:rPr lang="en-AU" sz="2800" i="1" dirty="0" smtClean="0"/>
              <a:t>rogress has stalled since the GFC </a:t>
            </a:r>
            <a:r>
              <a:rPr lang="en-AU" sz="2800" dirty="0" smtClean="0"/>
              <a:t>...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83401"/>
          </a:xfrm>
        </p:spPr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Income per head since 2008 has grown on </a:t>
            </a:r>
            <a:r>
              <a:rPr lang="en-AU" sz="2800" dirty="0"/>
              <a:t>average below </a:t>
            </a:r>
            <a:r>
              <a:rPr lang="en-AU" sz="2800" dirty="0" smtClean="0"/>
              <a:t>1% </a:t>
            </a:r>
            <a:r>
              <a:rPr lang="en-AU" sz="2800" dirty="0"/>
              <a:t>per </a:t>
            </a:r>
            <a:r>
              <a:rPr lang="en-AU" sz="2800" dirty="0" smtClean="0"/>
              <a:t>annum 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 smtClean="0"/>
              <a:t>- less </a:t>
            </a:r>
            <a:r>
              <a:rPr lang="en-AU" sz="2800" dirty="0"/>
              <a:t>than half the </a:t>
            </a:r>
            <a:r>
              <a:rPr lang="en-AU" sz="2800" dirty="0" smtClean="0"/>
              <a:t>2% plus per </a:t>
            </a:r>
            <a:r>
              <a:rPr lang="en-AU" sz="2800" dirty="0"/>
              <a:t>head </a:t>
            </a:r>
            <a:r>
              <a:rPr lang="en-AU" sz="2800" dirty="0" smtClean="0"/>
              <a:t>rate of </a:t>
            </a:r>
            <a:r>
              <a:rPr lang="en-AU" sz="2800" dirty="0"/>
              <a:t>the </a:t>
            </a:r>
            <a:r>
              <a:rPr lang="en-AU" sz="2800" dirty="0" smtClean="0"/>
              <a:t>	previous decade</a:t>
            </a:r>
          </a:p>
          <a:p>
            <a:pPr marL="0" indent="0">
              <a:buNone/>
            </a:pPr>
            <a:r>
              <a:rPr lang="en-GB" sz="2900" dirty="0"/>
              <a:t> </a:t>
            </a:r>
            <a:endParaRPr lang="en-AU" sz="2900" dirty="0"/>
          </a:p>
          <a:p>
            <a:r>
              <a:rPr lang="en-GB" sz="2900" dirty="0" smtClean="0"/>
              <a:t>Both federal and state budgets seriously </a:t>
            </a:r>
            <a:r>
              <a:rPr lang="en-GB" sz="2900" dirty="0"/>
              <a:t>deteriorated </a:t>
            </a:r>
            <a:r>
              <a:rPr lang="en-GB" sz="2900" dirty="0" smtClean="0"/>
              <a:t>- Queensland’s position was the worst of all the states</a:t>
            </a:r>
          </a:p>
          <a:p>
            <a:endParaRPr lang="en-GB" sz="2900" dirty="0"/>
          </a:p>
          <a:p>
            <a:pPr marL="0" indent="0">
              <a:buNone/>
            </a:pPr>
            <a:endParaRPr lang="en-AU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i="1" dirty="0" smtClean="0"/>
              <a:t>Aggregate Budgetary </a:t>
            </a:r>
            <a:r>
              <a:rPr lang="en-AU" sz="2000" i="1" dirty="0"/>
              <a:t>P</a:t>
            </a:r>
            <a:r>
              <a:rPr lang="en-AU" sz="2000" i="1" dirty="0" smtClean="0"/>
              <a:t>osition of the States</a:t>
            </a:r>
            <a:endParaRPr lang="en-AU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417638"/>
            <a:ext cx="6962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2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62385"/>
              </p:ext>
            </p:extLst>
          </p:nvPr>
        </p:nvGraphicFramePr>
        <p:xfrm>
          <a:off x="0" y="556318"/>
          <a:ext cx="9111702" cy="621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Worksheet" r:id="rId4" imgW="5324590" imgH="3448170" progId="Excel.Sheet.12">
                  <p:embed/>
                </p:oleObj>
              </mc:Choice>
              <mc:Fallback>
                <p:oleObj name="Worksheet" r:id="rId4" imgW="5324590" imgH="3448170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6318"/>
                        <a:ext cx="9111702" cy="621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8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14608"/>
              </p:ext>
            </p:extLst>
          </p:nvPr>
        </p:nvGraphicFramePr>
        <p:xfrm>
          <a:off x="673331" y="1039091"/>
          <a:ext cx="9817331" cy="550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Worksheet" r:id="rId4" imgW="5324590" imgH="3638520" progId="Excel.Sheet.12">
                  <p:embed/>
                </p:oleObj>
              </mc:Choice>
              <mc:Fallback>
                <p:oleObj name="Worksheet" r:id="rId4" imgW="5324590" imgH="3638520" progId="Excel.Shee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31" y="1039091"/>
                        <a:ext cx="9817331" cy="5505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8447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From mid 2000s, substantial rise in general government debt/GSP with </a:t>
            </a:r>
            <a:r>
              <a:rPr lang="en-US" sz="2400" dirty="0" err="1" smtClean="0"/>
              <a:t>Qld</a:t>
            </a:r>
            <a:r>
              <a:rPr lang="en-US" sz="2400" dirty="0" smtClean="0"/>
              <a:t> recording the biggest increase……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96158"/>
              </p:ext>
            </p:extLst>
          </p:nvPr>
        </p:nvGraphicFramePr>
        <p:xfrm>
          <a:off x="457200" y="1406525"/>
          <a:ext cx="7094538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4781623" imgH="3809970" progId="Excel.Sheet.12">
                  <p:embed/>
                </p:oleObj>
              </mc:Choice>
              <mc:Fallback>
                <p:oleObj name="Worksheet" r:id="rId4" imgW="4781623" imgH="3809970" progId="Excel.Shee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06525"/>
                        <a:ext cx="7094538" cy="565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The Debt Problem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Debt is seen to be more of a problem at State level given Australia’s high </a:t>
            </a:r>
            <a:r>
              <a:rPr lang="en-AU" b="1" dirty="0" smtClean="0"/>
              <a:t>Vertical </a:t>
            </a:r>
            <a:r>
              <a:rPr lang="en-AU" b="1" dirty="0"/>
              <a:t>Fiscal Imbalance</a:t>
            </a:r>
            <a:r>
              <a:rPr lang="en-AU" dirty="0"/>
              <a:t> relative to other federations </a:t>
            </a: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(</a:t>
            </a:r>
            <a:r>
              <a:rPr lang="en-AU" dirty="0" err="1"/>
              <a:t>eg</a:t>
            </a:r>
            <a:r>
              <a:rPr lang="en-AU" dirty="0"/>
              <a:t> Canada, Switzerland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r>
              <a:rPr lang="en-AU" dirty="0" smtClean="0"/>
              <a:t>Even though in general the States have better balance sheets than the federal government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Debt unsustainability is always a looming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sz="2900" dirty="0" smtClean="0">
              <a:solidFill>
                <a:prstClr val="black"/>
              </a:solidFill>
            </a:endParaRPr>
          </a:p>
          <a:p>
            <a:pPr lvl="0"/>
            <a:r>
              <a:rPr lang="en-GB" sz="2900" dirty="0" smtClean="0">
                <a:solidFill>
                  <a:prstClr val="black"/>
                </a:solidFill>
              </a:rPr>
              <a:t>Queensland</a:t>
            </a:r>
            <a:r>
              <a:rPr lang="en-GB" sz="2900" dirty="0">
                <a:solidFill>
                  <a:prstClr val="black"/>
                </a:solidFill>
              </a:rPr>
              <a:t>, Western Australia, South Australia and Tasmania lost AAA credit rating</a:t>
            </a:r>
          </a:p>
          <a:p>
            <a:pPr marL="0" lvl="0" indent="0">
              <a:buNone/>
            </a:pPr>
            <a:endParaRPr lang="en-AU" sz="2900" dirty="0">
              <a:solidFill>
                <a:prstClr val="black"/>
              </a:solidFill>
            </a:endParaRPr>
          </a:p>
          <a:p>
            <a:r>
              <a:rPr lang="en-US" sz="2800" dirty="0" smtClean="0"/>
              <a:t>Downgrades </a:t>
            </a:r>
            <a:r>
              <a:rPr lang="en-US" sz="2800" dirty="0"/>
              <a:t>to credit ratings increase interest rates, leading to a potentially vicious circle of deficits and debt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Qld</a:t>
            </a:r>
            <a:r>
              <a:rPr lang="en-US" sz="2800" dirty="0" smtClean="0"/>
              <a:t> </a:t>
            </a:r>
            <a:r>
              <a:rPr lang="en-US" sz="2800" dirty="0"/>
              <a:t>loss of AAA estimated to </a:t>
            </a:r>
            <a:r>
              <a:rPr lang="en-US" sz="2800" dirty="0" smtClean="0"/>
              <a:t>be costing </a:t>
            </a:r>
            <a:r>
              <a:rPr lang="en-US" sz="2800" dirty="0"/>
              <a:t>$100m </a:t>
            </a:r>
            <a:r>
              <a:rPr lang="en-US" sz="2800" dirty="0" smtClean="0"/>
              <a:t>pa</a:t>
            </a:r>
            <a:endParaRPr lang="en-AU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C1D-692E-1B47-A088-152285D104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35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343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Radial</vt:lpstr>
      <vt:lpstr>Worksheet</vt:lpstr>
      <vt:lpstr>QUEENSLAND: 2015 AND BEYOND     Tony Makin Professor of Economics  Griffith Business School    Presentation to Australian Institute for Progress Forum 25 February 2015 </vt:lpstr>
      <vt:lpstr>The Future Does Not Look After Itself</vt:lpstr>
      <vt:lpstr>Economic progress has stalled since the GFC ...</vt:lpstr>
      <vt:lpstr>Aggregate Budgetary Position of the States</vt:lpstr>
      <vt:lpstr>PowerPoint Presentation</vt:lpstr>
      <vt:lpstr>PowerPoint Presentation</vt:lpstr>
      <vt:lpstr>From mid 2000s, substantial rise in general government debt/GSP with Qld recording the biggest increase……</vt:lpstr>
      <vt:lpstr>The Debt Problem </vt:lpstr>
      <vt:lpstr>PowerPoint Presentation</vt:lpstr>
      <vt:lpstr>PowerPoint Presentation</vt:lpstr>
      <vt:lpstr>Other reasons why public debt is a problem …..</vt:lpstr>
      <vt:lpstr>Queensland and Other States’ Debt is Still Rising …. (Makin and Pearce 2014)</vt:lpstr>
      <vt:lpstr>Fiscal consolidation is currently insufficient to rein debt/GSP to pre-GFC levels  even in 10 years hence …</vt:lpstr>
      <vt:lpstr>Future Budgetary Options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Pearce</dc:creator>
  <cp:lastModifiedBy>Makin</cp:lastModifiedBy>
  <cp:revision>60</cp:revision>
  <cp:lastPrinted>2014-10-16T01:39:00Z</cp:lastPrinted>
  <dcterms:created xsi:type="dcterms:W3CDTF">2014-06-28T09:47:16Z</dcterms:created>
  <dcterms:modified xsi:type="dcterms:W3CDTF">2015-02-25T04:40:33Z</dcterms:modified>
</cp:coreProperties>
</file>