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461" r:id="rId3"/>
    <p:sldId id="462" r:id="rId4"/>
    <p:sldId id="527" r:id="rId5"/>
    <p:sldId id="528" r:id="rId6"/>
    <p:sldId id="529" r:id="rId7"/>
    <p:sldId id="532" r:id="rId8"/>
    <p:sldId id="533" r:id="rId9"/>
    <p:sldId id="530" r:id="rId10"/>
    <p:sldId id="531" r:id="rId11"/>
    <p:sldId id="534" r:id="rId12"/>
    <p:sldId id="535" r:id="rId13"/>
    <p:sldId id="538" r:id="rId14"/>
    <p:sldId id="537" r:id="rId15"/>
    <p:sldId id="544" r:id="rId16"/>
    <p:sldId id="543" r:id="rId17"/>
    <p:sldId id="559" r:id="rId18"/>
    <p:sldId id="545" r:id="rId19"/>
    <p:sldId id="539" r:id="rId20"/>
    <p:sldId id="546" r:id="rId21"/>
    <p:sldId id="540" r:id="rId22"/>
    <p:sldId id="541" r:id="rId23"/>
    <p:sldId id="550" r:id="rId24"/>
    <p:sldId id="560" r:id="rId25"/>
    <p:sldId id="542" r:id="rId26"/>
    <p:sldId id="547" r:id="rId27"/>
    <p:sldId id="548" r:id="rId28"/>
    <p:sldId id="549" r:id="rId29"/>
    <p:sldId id="551" r:id="rId30"/>
    <p:sldId id="553" r:id="rId31"/>
    <p:sldId id="564" r:id="rId32"/>
    <p:sldId id="554" r:id="rId33"/>
    <p:sldId id="555" r:id="rId34"/>
    <p:sldId id="556" r:id="rId35"/>
    <p:sldId id="561" r:id="rId36"/>
    <p:sldId id="563" r:id="rId37"/>
    <p:sldId id="552" r:id="rId38"/>
    <p:sldId id="562" r:id="rId39"/>
    <p:sldId id="517" r:id="rId40"/>
    <p:sldId id="55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parina, Katya (PG/R - Economics)" initials="OK(-E" lastIdx="1" clrIdx="0">
    <p:extLst>
      <p:ext uri="{19B8F6BF-5375-455C-9EA6-DF929625EA0E}">
        <p15:presenceInfo xmlns:p15="http://schemas.microsoft.com/office/powerpoint/2012/main" userId="S-1-5-21-1844237615-1390067357-682003330-3705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6433" autoAdjust="0"/>
  </p:normalViewPr>
  <p:slideViewPr>
    <p:cSldViewPr snapToGrid="0" showGuides="1">
      <p:cViewPr varScale="1">
        <p:scale>
          <a:sx n="72" d="100"/>
          <a:sy n="72" d="100"/>
        </p:scale>
        <p:origin x="660" y="66"/>
      </p:cViewPr>
      <p:guideLst>
        <p:guide orient="horz" pos="2137"/>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698"/>
    </p:cViewPr>
  </p:sorterViewPr>
  <p:notesViewPr>
    <p:cSldViewPr snapToGrid="0" showGuides="1">
      <p:cViewPr varScale="1">
        <p:scale>
          <a:sx n="86" d="100"/>
          <a:sy n="86" d="100"/>
        </p:scale>
        <p:origin x="292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92E5B-30F8-4110-8893-602B8671BE6F}" type="datetimeFigureOut">
              <a:rPr lang="en-GB" smtClean="0"/>
              <a:t>18/05/2020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3407D-777B-4BD8-8F62-0C8A318F241C}" type="slidenum">
              <a:rPr lang="en-GB" smtClean="0"/>
              <a:t>‹#›</a:t>
            </a:fld>
            <a:endParaRPr lang="en-GB"/>
          </a:p>
        </p:txBody>
      </p:sp>
    </p:spTree>
    <p:extLst>
      <p:ext uri="{BB962C8B-B14F-4D97-AF65-F5344CB8AC3E}">
        <p14:creationId xmlns:p14="http://schemas.microsoft.com/office/powerpoint/2010/main" val="653640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933407D-777B-4BD8-8F62-0C8A318F241C}" type="slidenum">
              <a:rPr lang="en-GB" smtClean="0"/>
              <a:t>39</a:t>
            </a:fld>
            <a:endParaRPr lang="en-GB"/>
          </a:p>
        </p:txBody>
      </p:sp>
    </p:spTree>
    <p:extLst>
      <p:ext uri="{BB962C8B-B14F-4D97-AF65-F5344CB8AC3E}">
        <p14:creationId xmlns:p14="http://schemas.microsoft.com/office/powerpoint/2010/main" val="1530799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401426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99A163-BF82-412A-8617-91F2105F8FDF}"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338239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99A163-BF82-412A-8617-91F2105F8FDF}"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2787148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4280018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2836023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Inhaltsfolie 1">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DE" dirty="0"/>
          </a:p>
        </p:txBody>
      </p:sp>
      <p:sp>
        <p:nvSpPr>
          <p:cNvPr id="7" name="Textplatzhalter 6"/>
          <p:cNvSpPr>
            <a:spLocks noGrp="1"/>
          </p:cNvSpPr>
          <p:nvPr>
            <p:ph type="body" sz="quarter" idx="13"/>
          </p:nvPr>
        </p:nvSpPr>
        <p:spPr>
          <a:xfrm>
            <a:off x="1680000" y="1080000"/>
            <a:ext cx="9955200" cy="5043600"/>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3" name="Textplatzhalter 12"/>
          <p:cNvSpPr>
            <a:spLocks noGrp="1"/>
          </p:cNvSpPr>
          <p:nvPr>
            <p:ph type="body" sz="quarter" idx="14"/>
          </p:nvPr>
        </p:nvSpPr>
        <p:spPr>
          <a:xfrm>
            <a:off x="203200" y="230400"/>
            <a:ext cx="914400" cy="687600"/>
          </a:xfrm>
        </p:spPr>
        <p:txBody>
          <a:bodyPr/>
          <a:lstStyle>
            <a:lvl1pPr marL="0" indent="0" algn="r">
              <a:spcBef>
                <a:spcPts val="2000"/>
              </a:spcBef>
              <a:spcAft>
                <a:spcPts val="0"/>
              </a:spcAft>
              <a:buNone/>
              <a:defRPr sz="3600">
                <a:solidFill>
                  <a:schemeClr val="bg1"/>
                </a:solidFill>
                <a:latin typeface="+mn-lt"/>
              </a:defRPr>
            </a:lvl1pPr>
          </a:lstStyle>
          <a:p>
            <a:pPr lvl="0"/>
            <a:r>
              <a:rPr lang="de-DE" dirty="0"/>
              <a:t>Textmasterformate durch Klicken bearbeiten</a:t>
            </a:r>
          </a:p>
        </p:txBody>
      </p:sp>
      <p:sp>
        <p:nvSpPr>
          <p:cNvPr id="5" name="Fußzeilenplatzhalter 4"/>
          <p:cNvSpPr>
            <a:spLocks noGrp="1"/>
          </p:cNvSpPr>
          <p:nvPr>
            <p:ph type="ftr" sz="quarter" idx="15"/>
          </p:nvPr>
        </p:nvSpPr>
        <p:spPr/>
        <p:txBody>
          <a:bodyPr/>
          <a:lstStyle>
            <a:lvl1pPr>
              <a:defRPr/>
            </a:lvl1pPr>
          </a:lstStyle>
          <a:p>
            <a:pPr>
              <a:defRPr/>
            </a:pPr>
            <a:r>
              <a:rPr lang="de-DE"/>
              <a:t>Titel und Untertitel </a:t>
            </a:r>
          </a:p>
        </p:txBody>
      </p:sp>
      <p:sp>
        <p:nvSpPr>
          <p:cNvPr id="6" name="Datumsplatzhalter 5"/>
          <p:cNvSpPr>
            <a:spLocks noGrp="1"/>
          </p:cNvSpPr>
          <p:nvPr>
            <p:ph type="dt" sz="half" idx="16"/>
          </p:nvPr>
        </p:nvSpPr>
        <p:spPr/>
        <p:txBody>
          <a:bodyPr/>
          <a:lstStyle>
            <a:lvl1pPr>
              <a:defRPr/>
            </a:lvl1pPr>
          </a:lstStyle>
          <a:p>
            <a:pPr>
              <a:defRPr/>
            </a:pPr>
            <a:r>
              <a:rPr lang="de-DE"/>
              <a:t>Name + Datum (über Kopf- und Fußleiste einstellen)</a:t>
            </a:r>
          </a:p>
        </p:txBody>
      </p:sp>
      <p:sp>
        <p:nvSpPr>
          <p:cNvPr id="8" name="Foliennummernplatzhalter 9"/>
          <p:cNvSpPr>
            <a:spLocks noGrp="1"/>
          </p:cNvSpPr>
          <p:nvPr>
            <p:ph type="sldNum" sz="quarter" idx="17"/>
          </p:nvPr>
        </p:nvSpPr>
        <p:spPr/>
        <p:txBody>
          <a:bodyPr/>
          <a:lstStyle>
            <a:lvl1pPr>
              <a:defRPr/>
            </a:lvl1pPr>
          </a:lstStyle>
          <a:p>
            <a:pPr>
              <a:defRPr/>
            </a:pPr>
            <a:fld id="{D2AD5FE4-5AA4-4D29-BF31-1023E7065829}" type="slidenum">
              <a:rPr lang="de-DE"/>
              <a:pPr>
                <a:defRPr/>
              </a:pPr>
              <a:t>‹#›</a:t>
            </a:fld>
            <a:endParaRPr lang="de-DE" dirty="0"/>
          </a:p>
        </p:txBody>
      </p:sp>
    </p:spTree>
    <p:extLst>
      <p:ext uri="{BB962C8B-B14F-4D97-AF65-F5344CB8AC3E}">
        <p14:creationId xmlns:p14="http://schemas.microsoft.com/office/powerpoint/2010/main" val="157903180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273118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grpSp>
        <p:nvGrpSpPr>
          <p:cNvPr id="7" name="Group 6"/>
          <p:cNvGrpSpPr/>
          <p:nvPr userDrawn="1"/>
        </p:nvGrpSpPr>
        <p:grpSpPr>
          <a:xfrm>
            <a:off x="347241" y="1538234"/>
            <a:ext cx="11844759" cy="11575"/>
            <a:chOff x="347241" y="1690688"/>
            <a:chExt cx="11844759" cy="11575"/>
          </a:xfrm>
        </p:grpSpPr>
        <p:cxnSp>
          <p:nvCxnSpPr>
            <p:cNvPr id="8" name="Straight Connector 7"/>
            <p:cNvCxnSpPr/>
            <p:nvPr/>
          </p:nvCxnSpPr>
          <p:spPr>
            <a:xfrm>
              <a:off x="347241" y="1690688"/>
              <a:ext cx="11844759" cy="11575"/>
            </a:xfrm>
            <a:prstGeom prst="line">
              <a:avLst/>
            </a:prstGeom>
            <a:ln w="508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V="1">
              <a:off x="347241" y="1690688"/>
              <a:ext cx="243068" cy="1"/>
            </a:xfrm>
            <a:prstGeom prst="line">
              <a:avLst/>
            </a:prstGeom>
            <a:ln w="50800">
              <a:solidFill>
                <a:srgbClr val="FF0000"/>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41688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9A163-BF82-412A-8617-91F2105F8FDF}" type="datetimeFigureOut">
              <a:rPr lang="en-GB" smtClean="0"/>
              <a:t>18/05/2020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2416599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599A163-BF82-412A-8617-91F2105F8FDF}"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134274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599A163-BF82-412A-8617-91F2105F8FDF}" type="datetimeFigureOut">
              <a:rPr lang="en-GB" smtClean="0"/>
              <a:t>18/05/2020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CEC59-F48A-4BDF-88D9-151F31B3C44B}" type="slidenum">
              <a:rPr lang="en-GB" smtClean="0"/>
              <a:t>‹#›</a:t>
            </a:fld>
            <a:endParaRPr lang="en-GB"/>
          </a:p>
        </p:txBody>
      </p:sp>
      <p:grpSp>
        <p:nvGrpSpPr>
          <p:cNvPr id="8" name="Group 7"/>
          <p:cNvGrpSpPr/>
          <p:nvPr userDrawn="1"/>
        </p:nvGrpSpPr>
        <p:grpSpPr>
          <a:xfrm>
            <a:off x="347241" y="1538234"/>
            <a:ext cx="11844759" cy="11575"/>
            <a:chOff x="347241" y="1690688"/>
            <a:chExt cx="11844759" cy="11575"/>
          </a:xfrm>
        </p:grpSpPr>
        <p:cxnSp>
          <p:nvCxnSpPr>
            <p:cNvPr id="9" name="Straight Connector 8"/>
            <p:cNvCxnSpPr/>
            <p:nvPr/>
          </p:nvCxnSpPr>
          <p:spPr>
            <a:xfrm>
              <a:off x="347241" y="1690688"/>
              <a:ext cx="11844759" cy="11575"/>
            </a:xfrm>
            <a:prstGeom prst="line">
              <a:avLst/>
            </a:prstGeom>
            <a:ln w="508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347241" y="1690688"/>
              <a:ext cx="243068" cy="1"/>
            </a:xfrm>
            <a:prstGeom prst="line">
              <a:avLst/>
            </a:prstGeom>
            <a:ln w="50800">
              <a:solidFill>
                <a:srgbClr val="FF0000"/>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669709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599A163-BF82-412A-8617-91F2105F8FDF}" type="datetimeFigureOut">
              <a:rPr lang="en-GB" smtClean="0"/>
              <a:t>18/05/2020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FCEC59-F48A-4BDF-88D9-151F31B3C44B}" type="slidenum">
              <a:rPr lang="en-GB" smtClean="0"/>
              <a:t>‹#›</a:t>
            </a:fld>
            <a:endParaRPr lang="en-GB"/>
          </a:p>
        </p:txBody>
      </p:sp>
      <p:grpSp>
        <p:nvGrpSpPr>
          <p:cNvPr id="10" name="Group 9"/>
          <p:cNvGrpSpPr/>
          <p:nvPr userDrawn="1"/>
        </p:nvGrpSpPr>
        <p:grpSpPr>
          <a:xfrm>
            <a:off x="347241" y="1538234"/>
            <a:ext cx="11844759" cy="11575"/>
            <a:chOff x="347241" y="1690688"/>
            <a:chExt cx="11844759" cy="11575"/>
          </a:xfrm>
        </p:grpSpPr>
        <p:cxnSp>
          <p:nvCxnSpPr>
            <p:cNvPr id="11" name="Straight Connector 10"/>
            <p:cNvCxnSpPr/>
            <p:nvPr/>
          </p:nvCxnSpPr>
          <p:spPr>
            <a:xfrm>
              <a:off x="347241" y="1690688"/>
              <a:ext cx="11844759" cy="11575"/>
            </a:xfrm>
            <a:prstGeom prst="line">
              <a:avLst/>
            </a:prstGeom>
            <a:ln w="508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347241" y="1690688"/>
              <a:ext cx="243068" cy="1"/>
            </a:xfrm>
            <a:prstGeom prst="line">
              <a:avLst/>
            </a:prstGeom>
            <a:ln w="50800">
              <a:solidFill>
                <a:srgbClr val="FF0000"/>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416996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599A163-BF82-412A-8617-91F2105F8FDF}" type="datetimeFigureOut">
              <a:rPr lang="en-GB" smtClean="0"/>
              <a:t>18/05/2020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183334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9A163-BF82-412A-8617-91F2105F8FDF}" type="datetimeFigureOut">
              <a:rPr lang="en-GB" smtClean="0"/>
              <a:t>18/05/2020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FCEC59-F48A-4BDF-88D9-151F31B3C44B}" type="slidenum">
              <a:rPr lang="en-GB" smtClean="0"/>
              <a:t>‹#›</a:t>
            </a:fld>
            <a:endParaRPr lang="en-GB"/>
          </a:p>
        </p:txBody>
      </p:sp>
    </p:spTree>
    <p:extLst>
      <p:ext uri="{BB962C8B-B14F-4D97-AF65-F5344CB8AC3E}">
        <p14:creationId xmlns:p14="http://schemas.microsoft.com/office/powerpoint/2010/main" val="385587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9A163-BF82-412A-8617-91F2105F8FDF}" type="datetimeFigureOut">
              <a:rPr lang="en-GB" smtClean="0"/>
              <a:t>18/05/2020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CEC59-F48A-4BDF-88D9-151F31B3C44B}" type="slidenum">
              <a:rPr lang="en-GB" smtClean="0"/>
              <a:t>‹#›</a:t>
            </a:fld>
            <a:endParaRPr lang="en-GB"/>
          </a:p>
        </p:txBody>
      </p:sp>
    </p:spTree>
    <p:extLst>
      <p:ext uri="{BB962C8B-B14F-4D97-AF65-F5344CB8AC3E}">
        <p14:creationId xmlns:p14="http://schemas.microsoft.com/office/powerpoint/2010/main" val="2999683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1"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1017/bpp.2019.39" TargetMode="External"/><Relationship Id="rId2" Type="http://schemas.openxmlformats.org/officeDocument/2006/relationships/hyperlink" Target="https://press.princeton.edu/books/hardcover/9780691177892/the-origins-of-happines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bc.com/news/health-24525584" TargetMode="External"/><Relationship Id="rId7" Type="http://schemas.openxmlformats.org/officeDocument/2006/relationships/hyperlink" Target="https://www.ft.com/content/1e390ac6-7e2c-11ea-8fdb-7ec06edeef84" TargetMode="External"/><Relationship Id="rId2" Type="http://schemas.openxmlformats.org/officeDocument/2006/relationships/hyperlink" Target="http://news.bbc.co.uk/2/hi/health/967169.stm#sa-link_location=story-body&amp;intlink_from_url=https%3A%2F%2Fwww.bbc.com%2Fnews%2Fhealth-24525584&amp;intlink_ts=1586390610802-sa" TargetMode="External"/><Relationship Id="rId1" Type="http://schemas.openxmlformats.org/officeDocument/2006/relationships/slideLayout" Target="../slideLayouts/slideLayout2.xml"/><Relationship Id="rId6" Type="http://schemas.openxmlformats.org/officeDocument/2006/relationships/hyperlink" Target="https://www.reuters.com/article/us-flu-h1n1-pandemic-idUSBRE90O0T720130125" TargetMode="External"/><Relationship Id="rId5" Type="http://schemas.openxmlformats.org/officeDocument/2006/relationships/hyperlink" Target="https://www.who.int/influenza/human_animal_interface/2020_01_20_tableH5N1.pdf?ua=1" TargetMode="External"/><Relationship Id="rId4" Type="http://schemas.openxmlformats.org/officeDocument/2006/relationships/hyperlink" Target="http://news.bbc.co.uk/2/hi/asia-pacific/4292426.s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newscientist.com/article/2238578-uk-has-enough-intensive-care-units-for-coronavirus-expert-predicts/?mod=article_inline" TargetMode="External"/><Relationship Id="rId2" Type="http://schemas.openxmlformats.org/officeDocument/2006/relationships/hyperlink" Target="https://www.imperial.ac.uk/media/imperial-college/medicine/mrc-gida/2020-03-16-COVID19-Report-9.pdf" TargetMode="External"/><Relationship Id="rId1" Type="http://schemas.openxmlformats.org/officeDocument/2006/relationships/slideLayout" Target="../slideLayouts/slideLayout2.xml"/><Relationship Id="rId4" Type="http://schemas.openxmlformats.org/officeDocument/2006/relationships/hyperlink" Target="https://www.thetimes.co.uk/article/coronavirus-lockdown-is-on-course-to-reduce-total-death-rate-3gn7hfjzk"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71859"/>
            <a:ext cx="10297212" cy="1238103"/>
          </a:xfrm>
        </p:spPr>
        <p:txBody>
          <a:bodyPr>
            <a:normAutofit fontScale="90000"/>
          </a:bodyPr>
          <a:lstStyle/>
          <a:p>
            <a:r>
              <a:rPr lang="en-GB" altLang="en-US" dirty="0"/>
              <a:t>Are we making the right </a:t>
            </a:r>
            <a:r>
              <a:rPr lang="en-GB" altLang="en-US" dirty="0" err="1"/>
              <a:t>tradeoffs</a:t>
            </a:r>
            <a:r>
              <a:rPr lang="en-GB" altLang="en-US" dirty="0"/>
              <a:t>?</a:t>
            </a:r>
            <a:br>
              <a:rPr lang="en-GB" altLang="en-US" dirty="0"/>
            </a:br>
            <a:r>
              <a:rPr lang="en-GB" altLang="en-US" dirty="0"/>
              <a:t>On Cost-Benefit, WELLBY, and </a:t>
            </a:r>
            <a:r>
              <a:rPr lang="en-GB" altLang="en-US" dirty="0" err="1"/>
              <a:t>Covid</a:t>
            </a:r>
            <a:r>
              <a:rPr lang="en-GB" altLang="en-US" dirty="0"/>
              <a:t>.</a:t>
            </a:r>
            <a:endParaRPr lang="en-GB" dirty="0"/>
          </a:p>
        </p:txBody>
      </p:sp>
      <p:sp>
        <p:nvSpPr>
          <p:cNvPr id="3" name="Subtitle 2"/>
          <p:cNvSpPr>
            <a:spLocks noGrp="1"/>
          </p:cNvSpPr>
          <p:nvPr>
            <p:ph type="subTitle" idx="1"/>
          </p:nvPr>
        </p:nvSpPr>
        <p:spPr>
          <a:xfrm>
            <a:off x="1524000" y="3982824"/>
            <a:ext cx="9144000" cy="1274975"/>
          </a:xfrm>
        </p:spPr>
        <p:txBody>
          <a:bodyPr/>
          <a:lstStyle/>
          <a:p>
            <a:r>
              <a:rPr lang="en-GB" dirty="0"/>
              <a:t>Paul </a:t>
            </a:r>
            <a:r>
              <a:rPr lang="en-GB" dirty="0" err="1"/>
              <a:t>Frijters</a:t>
            </a:r>
            <a:r>
              <a:rPr lang="en-GB" dirty="0"/>
              <a:t> LSE- Social Policy</a:t>
            </a:r>
          </a:p>
        </p:txBody>
      </p:sp>
    </p:spTree>
    <p:extLst>
      <p:ext uri="{BB962C8B-B14F-4D97-AF65-F5344CB8AC3E}">
        <p14:creationId xmlns:p14="http://schemas.microsoft.com/office/powerpoint/2010/main" val="3476328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common metric to use in Cost-Benefit?</a:t>
            </a:r>
          </a:p>
        </p:txBody>
      </p:sp>
      <p:sp>
        <p:nvSpPr>
          <p:cNvPr id="3" name="Content Placeholder 2"/>
          <p:cNvSpPr>
            <a:spLocks noGrp="1"/>
          </p:cNvSpPr>
          <p:nvPr>
            <p:ph idx="1"/>
          </p:nvPr>
        </p:nvSpPr>
        <p:spPr/>
        <p:txBody>
          <a:bodyPr>
            <a:normAutofit/>
          </a:bodyPr>
          <a:lstStyle/>
          <a:p>
            <a:r>
              <a:rPr lang="en-AU" dirty="0"/>
              <a:t>The “old” common metric was economic surplus. Used by most governments and large organisations. </a:t>
            </a:r>
          </a:p>
          <a:p>
            <a:endParaRPr lang="en-AU" dirty="0"/>
          </a:p>
          <a:p>
            <a:r>
              <a:rPr lang="en-AU" dirty="0"/>
              <a:t>A newer common metric is “healthy years lived” (the QALY approach). You can then more easily value health.</a:t>
            </a:r>
          </a:p>
          <a:p>
            <a:endParaRPr lang="en-AU" dirty="0"/>
          </a:p>
          <a:p>
            <a:r>
              <a:rPr lang="en-AU" dirty="0"/>
              <a:t>The newest and my preferred metric is the WELLBY: “happy years lived”. You can then value anything that makes life enjoyable.</a:t>
            </a:r>
          </a:p>
        </p:txBody>
      </p:sp>
    </p:spTree>
    <p:extLst>
      <p:ext uri="{BB962C8B-B14F-4D97-AF65-F5344CB8AC3E}">
        <p14:creationId xmlns:p14="http://schemas.microsoft.com/office/powerpoint/2010/main" val="209899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213"/>
          </a:xfrm>
        </p:spPr>
        <p:txBody>
          <a:bodyPr/>
          <a:lstStyle/>
          <a:p>
            <a:r>
              <a:rPr lang="en-AU" dirty="0"/>
              <a:t>Basis of the QALY cost-benefit approach</a:t>
            </a:r>
          </a:p>
        </p:txBody>
      </p:sp>
      <p:sp>
        <p:nvSpPr>
          <p:cNvPr id="3" name="Content Placeholder 2"/>
          <p:cNvSpPr>
            <a:spLocks noGrp="1"/>
          </p:cNvSpPr>
          <p:nvPr>
            <p:ph idx="1"/>
          </p:nvPr>
        </p:nvSpPr>
        <p:spPr>
          <a:xfrm>
            <a:off x="479982" y="1311864"/>
            <a:ext cx="10515600" cy="4919254"/>
          </a:xfrm>
        </p:spPr>
        <p:txBody>
          <a:bodyPr>
            <a:normAutofit/>
          </a:bodyPr>
          <a:lstStyle/>
          <a:p>
            <a:r>
              <a:rPr lang="en-AU" dirty="0"/>
              <a:t>Essentially government then maximises</a:t>
            </a:r>
          </a:p>
          <a:p>
            <a:endParaRPr lang="en-AU" dirty="0"/>
          </a:p>
          <a:p>
            <a:pPr lvl="1"/>
            <a:r>
              <a:rPr lang="en-AU" dirty="0"/>
              <a:t>SUM of the years lived by the population, weighted by the health quality of those years. </a:t>
            </a:r>
          </a:p>
          <a:p>
            <a:endParaRPr lang="en-AU" dirty="0"/>
          </a:p>
          <a:p>
            <a:r>
              <a:rPr lang="en-AU" dirty="0"/>
              <a:t>Lots of subtleties (Who is the population? Discount rates? Etc.). Lets ignore those. Just think of undiscounted sum of QALYS of the current citizenry and their newborns.</a:t>
            </a:r>
          </a:p>
          <a:p>
            <a:endParaRPr lang="en-AU" dirty="0"/>
          </a:p>
          <a:p>
            <a:r>
              <a:rPr lang="en-AU" dirty="0"/>
              <a:t>Health quality is essentially judged via the “EQ5D”, which are 5 subjective health questions.</a:t>
            </a:r>
          </a:p>
        </p:txBody>
      </p:sp>
    </p:spTree>
    <p:extLst>
      <p:ext uri="{BB962C8B-B14F-4D97-AF65-F5344CB8AC3E}">
        <p14:creationId xmlns:p14="http://schemas.microsoft.com/office/powerpoint/2010/main" val="3414719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EQ5D?</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847" y="1581297"/>
            <a:ext cx="5247833" cy="3880581"/>
          </a:xfrm>
          <a:prstGeom prst="rect">
            <a:avLst/>
          </a:prstGeom>
        </p:spPr>
      </p:pic>
      <p:sp>
        <p:nvSpPr>
          <p:cNvPr id="12" name="Rectangle 11"/>
          <p:cNvSpPr/>
          <p:nvPr/>
        </p:nvSpPr>
        <p:spPr>
          <a:xfrm>
            <a:off x="1923068" y="3502058"/>
            <a:ext cx="5462833" cy="21163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p:cNvSpPr txBox="1"/>
          <p:nvPr/>
        </p:nvSpPr>
        <p:spPr>
          <a:xfrm>
            <a:off x="2133600" y="3550024"/>
            <a:ext cx="5186081" cy="1754326"/>
          </a:xfrm>
          <a:prstGeom prst="rect">
            <a:avLst/>
          </a:prstGeom>
          <a:noFill/>
        </p:spPr>
        <p:txBody>
          <a:bodyPr wrap="square" rtlCol="0">
            <a:spAutoFit/>
          </a:bodyPr>
          <a:lstStyle/>
          <a:p>
            <a:r>
              <a:rPr lang="en-AU" dirty="0"/>
              <a:t>This is primarily about physical health. The actual QALY level of patients and members of the population is then determined by their average answers to these questions.</a:t>
            </a:r>
          </a:p>
          <a:p>
            <a:endParaRPr lang="en-AU" dirty="0"/>
          </a:p>
          <a:p>
            <a:r>
              <a:rPr lang="en-AU" dirty="0"/>
              <a:t>Many variations and subtleties.</a:t>
            </a:r>
          </a:p>
        </p:txBody>
      </p:sp>
    </p:spTree>
    <p:extLst>
      <p:ext uri="{BB962C8B-B14F-4D97-AF65-F5344CB8AC3E}">
        <p14:creationId xmlns:p14="http://schemas.microsoft.com/office/powerpoint/2010/main" val="75153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WELLBY</a:t>
            </a:r>
          </a:p>
        </p:txBody>
      </p:sp>
      <p:sp>
        <p:nvSpPr>
          <p:cNvPr id="3" name="Content Placeholder 2"/>
          <p:cNvSpPr>
            <a:spLocks noGrp="1"/>
          </p:cNvSpPr>
          <p:nvPr>
            <p:ph idx="1"/>
          </p:nvPr>
        </p:nvSpPr>
        <p:spPr/>
        <p:txBody>
          <a:bodyPr/>
          <a:lstStyle/>
          <a:p>
            <a:r>
              <a:rPr lang="en-AU" dirty="0"/>
              <a:t>The government then maximises the </a:t>
            </a:r>
          </a:p>
          <a:p>
            <a:endParaRPr lang="en-AU" dirty="0"/>
          </a:p>
          <a:p>
            <a:pPr lvl="1"/>
            <a:r>
              <a:rPr lang="en-AU" dirty="0"/>
              <a:t>SUM of the years lived by the population, weighted by the wellbeing quality of those years. </a:t>
            </a:r>
          </a:p>
          <a:p>
            <a:endParaRPr lang="en-AU" dirty="0"/>
          </a:p>
          <a:p>
            <a:r>
              <a:rPr lang="en-AU" dirty="0"/>
              <a:t>Wellbeing is measured by life satisfaction. In calculations you use predicted changes in life satisfaction, using causal estimates.</a:t>
            </a:r>
          </a:p>
          <a:p>
            <a:endParaRPr lang="en-AU" dirty="0"/>
          </a:p>
        </p:txBody>
      </p:sp>
    </p:spTree>
    <p:extLst>
      <p:ext uri="{BB962C8B-B14F-4D97-AF65-F5344CB8AC3E}">
        <p14:creationId xmlns:p14="http://schemas.microsoft.com/office/powerpoint/2010/main" val="1119710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UK life-satisfaction question (“ONS4”)</a:t>
            </a:r>
          </a:p>
        </p:txBody>
      </p:sp>
      <p:sp>
        <p:nvSpPr>
          <p:cNvPr id="3" name="Content Placeholder 2"/>
          <p:cNvSpPr>
            <a:spLocks noGrp="1"/>
          </p:cNvSpPr>
          <p:nvPr>
            <p:ph idx="1"/>
          </p:nvPr>
        </p:nvSpPr>
        <p:spPr>
          <a:xfrm>
            <a:off x="838199" y="1825624"/>
            <a:ext cx="10855751" cy="5032375"/>
          </a:xfrm>
        </p:spPr>
        <p:txBody>
          <a:bodyPr>
            <a:normAutofit fontScale="92500" lnSpcReduction="10000"/>
          </a:bodyPr>
          <a:lstStyle/>
          <a:p>
            <a:r>
              <a:rPr lang="en-AU" dirty="0"/>
              <a:t>Overall, how satisfied are you with your life nowadays? 0 is “not at all” and 10 is “completely”</a:t>
            </a:r>
          </a:p>
          <a:p>
            <a:endParaRPr lang="en-AU" dirty="0"/>
          </a:p>
          <a:p>
            <a:r>
              <a:rPr lang="en-AU" dirty="0"/>
              <a:t>Essentially, a normal level for someone who is healthy is an 8. </a:t>
            </a:r>
          </a:p>
          <a:p>
            <a:r>
              <a:rPr lang="en-AU" dirty="0"/>
              <a:t>The level at which people are indifferent between living on or not at all is around 2.</a:t>
            </a:r>
          </a:p>
          <a:p>
            <a:endParaRPr lang="en-AU" dirty="0"/>
          </a:p>
          <a:p>
            <a:r>
              <a:rPr lang="en-AU" dirty="0"/>
              <a:t>So a normal year of life is worth 6 WELLBY.</a:t>
            </a:r>
          </a:p>
          <a:p>
            <a:endParaRPr lang="en-AU" dirty="0"/>
          </a:p>
          <a:p>
            <a:r>
              <a:rPr lang="en-AU" dirty="0"/>
              <a:t>So 1 QALY is worth 6 WELLBY is 1 regular year of happy life.</a:t>
            </a:r>
          </a:p>
          <a:p>
            <a:r>
              <a:rPr lang="en-AU" dirty="0"/>
              <a:t>The WELLBY captures (almost) everything that is important to people. The QALY does not and misses joy, status, and things that give fulfilment.</a:t>
            </a:r>
          </a:p>
        </p:txBody>
      </p:sp>
    </p:spTree>
    <p:extLst>
      <p:ext uri="{BB962C8B-B14F-4D97-AF65-F5344CB8AC3E}">
        <p14:creationId xmlns:p14="http://schemas.microsoft.com/office/powerpoint/2010/main" val="730195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Basic </a:t>
            </a:r>
            <a:r>
              <a:rPr lang="en-AU" dirty="0" err="1"/>
              <a:t>tradeoffs</a:t>
            </a:r>
            <a:endParaRPr lang="en-AU" dirty="0"/>
          </a:p>
        </p:txBody>
      </p:sp>
      <p:sp>
        <p:nvSpPr>
          <p:cNvPr id="3" name="Content Placeholder 2"/>
          <p:cNvSpPr>
            <a:spLocks noGrp="1"/>
          </p:cNvSpPr>
          <p:nvPr>
            <p:ph idx="1"/>
          </p:nvPr>
        </p:nvSpPr>
        <p:spPr/>
        <p:txBody>
          <a:bodyPr/>
          <a:lstStyle/>
          <a:p>
            <a:r>
              <a:rPr lang="en-AU" dirty="0"/>
              <a:t>Let’s start with what a </a:t>
            </a:r>
            <a:r>
              <a:rPr lang="en-AU" dirty="0" err="1"/>
              <a:t>covid</a:t>
            </a:r>
            <a:r>
              <a:rPr lang="en-AU" dirty="0"/>
              <a:t> death is probably “worth” in terms of regular years of life and thus in terms of WELLBY and QALY.</a:t>
            </a:r>
          </a:p>
        </p:txBody>
      </p:sp>
    </p:spTree>
    <p:extLst>
      <p:ext uri="{BB962C8B-B14F-4D97-AF65-F5344CB8AC3E}">
        <p14:creationId xmlns:p14="http://schemas.microsoft.com/office/powerpoint/2010/main" val="261036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04869"/>
            <a:ext cx="10515600" cy="1325563"/>
          </a:xfrm>
        </p:spPr>
        <p:txBody>
          <a:bodyPr/>
          <a:lstStyle/>
          <a:p>
            <a:r>
              <a:rPr lang="en-AU" dirty="0"/>
              <a:t>Andrew Briggs on </a:t>
            </a:r>
            <a:r>
              <a:rPr lang="en-AU" dirty="0" err="1"/>
              <a:t>covid</a:t>
            </a:r>
            <a:r>
              <a:rPr lang="en-AU" dirty="0"/>
              <a:t> in the UK.</a:t>
            </a:r>
          </a:p>
        </p:txBody>
      </p:sp>
      <p:graphicFrame>
        <p:nvGraphicFramePr>
          <p:cNvPr id="4" name="Content Placeholder 3"/>
          <p:cNvGraphicFramePr>
            <a:graphicFrameLocks noGrp="1"/>
          </p:cNvGraphicFramePr>
          <p:nvPr>
            <p:ph idx="1"/>
          </p:nvPr>
        </p:nvGraphicFramePr>
        <p:xfrm>
          <a:off x="622166" y="1956056"/>
          <a:ext cx="10610984" cy="3616863"/>
        </p:xfrm>
        <a:graphic>
          <a:graphicData uri="http://schemas.openxmlformats.org/drawingml/2006/table">
            <a:tbl>
              <a:tblPr>
                <a:tableStyleId>{5C22544A-7EE6-4342-B048-85BDC9FD1C3A}</a:tableStyleId>
              </a:tblPr>
              <a:tblGrid>
                <a:gridCol w="1151602">
                  <a:extLst>
                    <a:ext uri="{9D8B030D-6E8A-4147-A177-3AD203B41FA5}">
                      <a16:colId xmlns:a16="http://schemas.microsoft.com/office/drawing/2014/main" val="2666651540"/>
                    </a:ext>
                  </a:extLst>
                </a:gridCol>
                <a:gridCol w="280519">
                  <a:extLst>
                    <a:ext uri="{9D8B030D-6E8A-4147-A177-3AD203B41FA5}">
                      <a16:colId xmlns:a16="http://schemas.microsoft.com/office/drawing/2014/main" val="1097783808"/>
                    </a:ext>
                  </a:extLst>
                </a:gridCol>
                <a:gridCol w="959669">
                  <a:extLst>
                    <a:ext uri="{9D8B030D-6E8A-4147-A177-3AD203B41FA5}">
                      <a16:colId xmlns:a16="http://schemas.microsoft.com/office/drawing/2014/main" val="833914395"/>
                    </a:ext>
                  </a:extLst>
                </a:gridCol>
                <a:gridCol w="119590">
                  <a:extLst>
                    <a:ext uri="{9D8B030D-6E8A-4147-A177-3AD203B41FA5}">
                      <a16:colId xmlns:a16="http://schemas.microsoft.com/office/drawing/2014/main" val="4194904290"/>
                    </a:ext>
                  </a:extLst>
                </a:gridCol>
                <a:gridCol w="380914">
                  <a:extLst>
                    <a:ext uri="{9D8B030D-6E8A-4147-A177-3AD203B41FA5}">
                      <a16:colId xmlns:a16="http://schemas.microsoft.com/office/drawing/2014/main" val="3411512827"/>
                    </a:ext>
                  </a:extLst>
                </a:gridCol>
                <a:gridCol w="380914">
                  <a:extLst>
                    <a:ext uri="{9D8B030D-6E8A-4147-A177-3AD203B41FA5}">
                      <a16:colId xmlns:a16="http://schemas.microsoft.com/office/drawing/2014/main" val="1500967639"/>
                    </a:ext>
                  </a:extLst>
                </a:gridCol>
                <a:gridCol w="959669">
                  <a:extLst>
                    <a:ext uri="{9D8B030D-6E8A-4147-A177-3AD203B41FA5}">
                      <a16:colId xmlns:a16="http://schemas.microsoft.com/office/drawing/2014/main" val="4114619278"/>
                    </a:ext>
                  </a:extLst>
                </a:gridCol>
                <a:gridCol w="295282">
                  <a:extLst>
                    <a:ext uri="{9D8B030D-6E8A-4147-A177-3AD203B41FA5}">
                      <a16:colId xmlns:a16="http://schemas.microsoft.com/office/drawing/2014/main" val="4193609804"/>
                    </a:ext>
                  </a:extLst>
                </a:gridCol>
                <a:gridCol w="959669">
                  <a:extLst>
                    <a:ext uri="{9D8B030D-6E8A-4147-A177-3AD203B41FA5}">
                      <a16:colId xmlns:a16="http://schemas.microsoft.com/office/drawing/2014/main" val="191397338"/>
                    </a:ext>
                  </a:extLst>
                </a:gridCol>
                <a:gridCol w="959669">
                  <a:extLst>
                    <a:ext uri="{9D8B030D-6E8A-4147-A177-3AD203B41FA5}">
                      <a16:colId xmlns:a16="http://schemas.microsoft.com/office/drawing/2014/main" val="2511751913"/>
                    </a:ext>
                  </a:extLst>
                </a:gridCol>
                <a:gridCol w="959669">
                  <a:extLst>
                    <a:ext uri="{9D8B030D-6E8A-4147-A177-3AD203B41FA5}">
                      <a16:colId xmlns:a16="http://schemas.microsoft.com/office/drawing/2014/main" val="322504527"/>
                    </a:ext>
                  </a:extLst>
                </a:gridCol>
                <a:gridCol w="324811">
                  <a:extLst>
                    <a:ext uri="{9D8B030D-6E8A-4147-A177-3AD203B41FA5}">
                      <a16:colId xmlns:a16="http://schemas.microsoft.com/office/drawing/2014/main" val="750591212"/>
                    </a:ext>
                  </a:extLst>
                </a:gridCol>
                <a:gridCol w="959669">
                  <a:extLst>
                    <a:ext uri="{9D8B030D-6E8A-4147-A177-3AD203B41FA5}">
                      <a16:colId xmlns:a16="http://schemas.microsoft.com/office/drawing/2014/main" val="1358576239"/>
                    </a:ext>
                  </a:extLst>
                </a:gridCol>
                <a:gridCol w="959669">
                  <a:extLst>
                    <a:ext uri="{9D8B030D-6E8A-4147-A177-3AD203B41FA5}">
                      <a16:colId xmlns:a16="http://schemas.microsoft.com/office/drawing/2014/main" val="137043381"/>
                    </a:ext>
                  </a:extLst>
                </a:gridCol>
                <a:gridCol w="959669">
                  <a:extLst>
                    <a:ext uri="{9D8B030D-6E8A-4147-A177-3AD203B41FA5}">
                      <a16:colId xmlns:a16="http://schemas.microsoft.com/office/drawing/2014/main" val="1627101798"/>
                    </a:ext>
                  </a:extLst>
                </a:gridCol>
              </a:tblGrid>
              <a:tr h="425255">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3372</a:t>
                      </a:r>
                      <a:endParaRPr lang="en-AU" sz="1200" b="0" i="0" u="none" strike="noStrike">
                        <a:solidFill>
                          <a:srgbClr val="000000"/>
                        </a:solidFill>
                        <a:effectLst/>
                        <a:latin typeface="Calibri" panose="020F0502020204030204" pitchFamily="34" charset="0"/>
                      </a:endParaRPr>
                    </a:p>
                  </a:txBody>
                  <a:tcPr marL="3810" marR="3810" marT="3810" marB="0" anchor="b"/>
                </a:tc>
                <a:tc gridSpan="3">
                  <a:txBody>
                    <a:bodyPr/>
                    <a:lstStyle/>
                    <a:p>
                      <a:pPr algn="l" fontAlgn="b"/>
                      <a:r>
                        <a:rPr lang="en-AU" sz="1200" u="none" strike="noStrike">
                          <a:effectLst/>
                        </a:rPr>
                        <a:t>Total deaths from ONS</a:t>
                      </a:r>
                      <a:endParaRPr lang="en-AU" sz="1200" b="0" i="0" u="none" strike="noStrike">
                        <a:solidFill>
                          <a:srgbClr val="000000"/>
                        </a:solidFill>
                        <a:effectLst/>
                        <a:latin typeface="Calibri" panose="020F0502020204030204" pitchFamily="34" charset="0"/>
                      </a:endParaRPr>
                    </a:p>
                  </a:txBody>
                  <a:tcPr marL="3810" marR="3810" marT="3810" marB="0" anchor="b"/>
                </a:tc>
                <a:tc hMerge="1">
                  <a:txBody>
                    <a:bodyPr/>
                    <a:lstStyle/>
                    <a:p>
                      <a:endParaRPr lang="en-AU"/>
                    </a:p>
                  </a:txBody>
                  <a:tcPr/>
                </a:tc>
                <a:tc hMerge="1">
                  <a:txBody>
                    <a:bodyPr/>
                    <a:lstStyle/>
                    <a:p>
                      <a:endParaRPr lang="en-AU"/>
                    </a:p>
                  </a:txBody>
                  <a:tcPr/>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41954688"/>
                  </a:ext>
                </a:extLst>
              </a:tr>
              <a:tr h="227972">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130699724"/>
                  </a:ext>
                </a:extLst>
              </a:tr>
              <a:tr h="227972">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gridSpan="3">
                  <a:txBody>
                    <a:bodyPr/>
                    <a:lstStyle/>
                    <a:p>
                      <a:pPr algn="ctr" fontAlgn="b"/>
                      <a:r>
                        <a:rPr lang="en-AU" sz="1200" u="none" strike="noStrike">
                          <a:effectLst/>
                        </a:rPr>
                        <a:t>SMR=1 | qCM=100%</a:t>
                      </a:r>
                      <a:endParaRPr lang="en-AU" sz="1200" b="0" i="0" u="none" strike="noStrike">
                        <a:solidFill>
                          <a:srgbClr val="000000"/>
                        </a:solidFill>
                        <a:effectLst/>
                        <a:latin typeface="Calibri" panose="020F0502020204030204" pitchFamily="34" charset="0"/>
                      </a:endParaRPr>
                    </a:p>
                  </a:txBody>
                  <a:tcPr marL="3810" marR="3810" marT="3810" marB="0" anchor="b"/>
                </a:tc>
                <a:tc hMerge="1">
                  <a:txBody>
                    <a:bodyPr/>
                    <a:lstStyle/>
                    <a:p>
                      <a:endParaRPr lang="en-AU"/>
                    </a:p>
                  </a:txBody>
                  <a:tcPr/>
                </a:tc>
                <a:tc hMerge="1">
                  <a:txBody>
                    <a:bodyPr/>
                    <a:lstStyle/>
                    <a:p>
                      <a:endParaRPr lang="en-AU"/>
                    </a:p>
                  </a:txBody>
                  <a:tcPr/>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gridSpan="3">
                  <a:txBody>
                    <a:bodyPr/>
                    <a:lstStyle/>
                    <a:p>
                      <a:pPr algn="ctr" fontAlgn="b"/>
                      <a:r>
                        <a:rPr lang="en-AU" sz="1200" u="none" strike="noStrike">
                          <a:effectLst/>
                        </a:rPr>
                        <a:t>SMR=2 | qCM = 90%</a:t>
                      </a:r>
                      <a:endParaRPr lang="en-AU" sz="1200" b="0" i="0" u="none" strike="noStrike">
                        <a:solidFill>
                          <a:srgbClr val="000000"/>
                        </a:solidFill>
                        <a:effectLst/>
                        <a:latin typeface="Calibri" panose="020F0502020204030204" pitchFamily="34" charset="0"/>
                      </a:endParaRPr>
                    </a:p>
                  </a:txBody>
                  <a:tcPr marL="3810" marR="3810" marT="3810" marB="0" anchor="b"/>
                </a:tc>
                <a:tc hMerge="1">
                  <a:txBody>
                    <a:bodyPr/>
                    <a:lstStyle/>
                    <a:p>
                      <a:endParaRPr lang="en-AU"/>
                    </a:p>
                  </a:txBody>
                  <a:tcPr/>
                </a:tc>
                <a:tc hMerge="1">
                  <a:txBody>
                    <a:bodyPr/>
                    <a:lstStyle/>
                    <a:p>
                      <a:endParaRPr lang="en-AU"/>
                    </a:p>
                  </a:txBody>
                  <a:tcPr/>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gridSpan="3">
                  <a:txBody>
                    <a:bodyPr/>
                    <a:lstStyle/>
                    <a:p>
                      <a:pPr algn="ctr" fontAlgn="b"/>
                      <a:r>
                        <a:rPr lang="en-AU" sz="1200" u="none" strike="noStrike">
                          <a:effectLst/>
                        </a:rPr>
                        <a:t>SMR=3 | qCM=80%</a:t>
                      </a:r>
                      <a:endParaRPr lang="en-AU" sz="1200" b="0" i="0" u="none" strike="noStrike">
                        <a:solidFill>
                          <a:srgbClr val="000000"/>
                        </a:solidFill>
                        <a:effectLst/>
                        <a:latin typeface="Calibri" panose="020F0502020204030204" pitchFamily="34" charset="0"/>
                      </a:endParaRPr>
                    </a:p>
                  </a:txBody>
                  <a:tcPr marL="3810" marR="3810" marT="3810" marB="0" anchor="b"/>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499235307"/>
                  </a:ext>
                </a:extLst>
              </a:tr>
              <a:tr h="227972">
                <a:tc>
                  <a:txBody>
                    <a:bodyPr/>
                    <a:lstStyle/>
                    <a:p>
                      <a:pPr algn="l" fontAlgn="b"/>
                      <a:r>
                        <a:rPr lang="en-AU" sz="1200" u="none" strike="noStrike">
                          <a:effectLst/>
                        </a:rPr>
                        <a:t>Age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dist</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QALE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dQALY</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QALE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dQALY</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QALE</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dQALY</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790980826"/>
                  </a:ext>
                </a:extLst>
              </a:tr>
              <a:tr h="227972">
                <a:tc>
                  <a:txBody>
                    <a:bodyPr/>
                    <a:lstStyle/>
                    <a:p>
                      <a:pPr algn="r" fontAlgn="b"/>
                      <a:r>
                        <a:rPr lang="en-AU" sz="1200" u="none" strike="noStrike">
                          <a:effectLst/>
                        </a:rPr>
                        <a:t>0-9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76.45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66.41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27.65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69.56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55.16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24.23</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65.34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46.38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21.07</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966558663"/>
                  </a:ext>
                </a:extLst>
              </a:tr>
              <a:tr h="227972">
                <a:tc>
                  <a:txBody>
                    <a:bodyPr/>
                    <a:lstStyle/>
                    <a:p>
                      <a:pPr algn="r" fontAlgn="b"/>
                      <a:r>
                        <a:rPr lang="en-AU" sz="1200" u="none" strike="noStrike">
                          <a:effectLst/>
                        </a:rPr>
                        <a:t>10-19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66.51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56.46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25.54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59.66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46.24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22.16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55.49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38.48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19.10</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396444131"/>
                  </a:ext>
                </a:extLst>
              </a:tr>
              <a:tr h="227972">
                <a:tc>
                  <a:txBody>
                    <a:bodyPr/>
                    <a:lstStyle/>
                    <a:p>
                      <a:pPr algn="r" fontAlgn="b"/>
                      <a:r>
                        <a:rPr lang="en-AU" sz="1200" u="none" strike="noStrike">
                          <a:effectLst/>
                        </a:rPr>
                        <a:t>20-29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56.69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47.07</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23.29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49.99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37.87</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19.89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45.94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31.13</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16.96</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00559225"/>
                  </a:ext>
                </a:extLst>
              </a:tr>
              <a:tr h="227972">
                <a:tc>
                  <a:txBody>
                    <a:bodyPr/>
                    <a:lstStyle/>
                    <a:p>
                      <a:pPr algn="r" fontAlgn="b"/>
                      <a:r>
                        <a:rPr lang="en-AU" sz="1200" u="none" strike="noStrike">
                          <a:effectLst/>
                        </a:rPr>
                        <a:t>30-39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46.98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38.05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20.68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40.50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29.90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17.30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36.63</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24.18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14.51</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308877739"/>
                  </a:ext>
                </a:extLst>
              </a:tr>
              <a:tr h="227972">
                <a:tc>
                  <a:txBody>
                    <a:bodyPr/>
                    <a:lstStyle/>
                    <a:p>
                      <a:pPr algn="r" fontAlgn="b"/>
                      <a:r>
                        <a:rPr lang="en-AU" sz="1200" u="none" strike="noStrike">
                          <a:effectLst/>
                        </a:rPr>
                        <a:t>40-49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37.49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29.38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17.51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31.35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22.33</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14.17</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27.78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17.64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11.61</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486792309"/>
                  </a:ext>
                </a:extLst>
              </a:tr>
              <a:tr h="227972">
                <a:tc>
                  <a:txBody>
                    <a:bodyPr/>
                    <a:lstStyle/>
                    <a:p>
                      <a:pPr algn="r" fontAlgn="b"/>
                      <a:r>
                        <a:rPr lang="en-AU" sz="1200" u="none" strike="noStrike">
                          <a:effectLst/>
                        </a:rPr>
                        <a:t>50-59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28.36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21.61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14.21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22.78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15.71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10.99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19.64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12.04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8.72</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082352411"/>
                  </a:ext>
                </a:extLst>
              </a:tr>
              <a:tr h="227972">
                <a:tc>
                  <a:txBody>
                    <a:bodyPr/>
                    <a:lstStyle/>
                    <a:p>
                      <a:pPr algn="r" fontAlgn="b"/>
                      <a:r>
                        <a:rPr lang="en-AU" sz="1200" u="none" strike="noStrike">
                          <a:effectLst/>
                        </a:rPr>
                        <a:t>60-69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19.86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14.76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10.75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15.11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10.12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7.82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12.59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7.46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5.94</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680254475"/>
                  </a:ext>
                </a:extLst>
              </a:tr>
              <a:tr h="227972">
                <a:tc>
                  <a:txBody>
                    <a:bodyPr/>
                    <a:lstStyle/>
                    <a:p>
                      <a:pPr algn="r" fontAlgn="b"/>
                      <a:r>
                        <a:rPr lang="en-AU" sz="1200" u="none" strike="noStrike">
                          <a:effectLst/>
                        </a:rPr>
                        <a:t>70-79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27%</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12.30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8.79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7.04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8.65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5.48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4.62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6.88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3.79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3.27</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2193142192"/>
                  </a:ext>
                </a:extLst>
              </a:tr>
              <a:tr h="227972">
                <a:tc>
                  <a:txBody>
                    <a:bodyPr/>
                    <a:lstStyle/>
                    <a:p>
                      <a:pPr algn="r" fontAlgn="b"/>
                      <a:r>
                        <a:rPr lang="en-AU" sz="1200" u="none" strike="noStrike">
                          <a:effectLst/>
                        </a:rPr>
                        <a:t>80-90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39%</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6.42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4.52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3.95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4.05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2.48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2.25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3.05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1.56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1.44</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455077669"/>
                  </a:ext>
                </a:extLst>
              </a:tr>
              <a:tr h="227972">
                <a:tc>
                  <a:txBody>
                    <a:bodyPr/>
                    <a:lstStyle/>
                    <a:p>
                      <a:pPr algn="r" fontAlgn="b"/>
                      <a:r>
                        <a:rPr lang="en-AU" sz="1200" u="none" strike="noStrike">
                          <a:effectLst/>
                        </a:rPr>
                        <a:t>90-100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3.03</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2.06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1.91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1.72</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0.95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0.90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1.24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0.51</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0.49</a:t>
                      </a:r>
                      <a:endParaRPr lang="en-AU" sz="12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741303164"/>
                  </a:ext>
                </a:extLst>
              </a:tr>
              <a:tr h="227972">
                <a:tc gridSpan="2">
                  <a:txBody>
                    <a:bodyPr/>
                    <a:lstStyle/>
                    <a:p>
                      <a:pPr algn="l" fontAlgn="b"/>
                      <a:r>
                        <a:rPr lang="en-AU" sz="1200" u="none" strike="noStrike">
                          <a:effectLst/>
                        </a:rPr>
                        <a:t>weighted mean</a:t>
                      </a:r>
                      <a:endParaRPr lang="en-AU" sz="1200" b="0" i="0" u="none" strike="noStrike">
                        <a:solidFill>
                          <a:srgbClr val="000000"/>
                        </a:solidFill>
                        <a:effectLst/>
                        <a:latin typeface="Calibri" panose="020F0502020204030204" pitchFamily="34" charset="0"/>
                      </a:endParaRPr>
                    </a:p>
                  </a:txBody>
                  <a:tcPr marL="3810" marR="3810" marT="3810" marB="0" anchor="b"/>
                </a:tc>
                <a:tc hMerge="1">
                  <a:txBody>
                    <a:bodyPr/>
                    <a:lstStyle/>
                    <a:p>
                      <a:endParaRPr lang="en-AU"/>
                    </a:p>
                  </a:txBody>
                  <a:tcPr/>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11.04</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8.08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6.15</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7.96</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5.20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dirty="0">
                          <a:effectLst/>
                        </a:rPr>
                        <a:t>4.10</a:t>
                      </a:r>
                      <a:endParaRPr lang="en-AU" sz="1200" b="0" i="0" u="none" strike="noStrike" dirty="0">
                        <a:solidFill>
                          <a:srgbClr val="000000"/>
                        </a:solidFill>
                        <a:effectLst/>
                        <a:latin typeface="Calibri" panose="020F0502020204030204" pitchFamily="34" charset="0"/>
                      </a:endParaRPr>
                    </a:p>
                  </a:txBody>
                  <a:tcPr marL="3810" marR="3810" marT="3810"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6.48</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a:effectLst/>
                        </a:rPr>
                        <a:t>3.70</a:t>
                      </a:r>
                      <a:endParaRPr lang="en-AU" sz="1200" b="0" i="0" u="none" strike="noStrike">
                        <a:solidFill>
                          <a:srgbClr val="000000"/>
                        </a:solidFill>
                        <a:effectLst/>
                        <a:latin typeface="Calibri" panose="020F0502020204030204" pitchFamily="34" charset="0"/>
                      </a:endParaRPr>
                    </a:p>
                  </a:txBody>
                  <a:tcPr marL="3810" marR="3810" marT="3810" marB="0" anchor="b"/>
                </a:tc>
                <a:tc>
                  <a:txBody>
                    <a:bodyPr/>
                    <a:lstStyle/>
                    <a:p>
                      <a:pPr algn="r" fontAlgn="b"/>
                      <a:r>
                        <a:rPr lang="en-AU" sz="1200" u="none" strike="noStrike" dirty="0">
                          <a:effectLst/>
                        </a:rPr>
                        <a:t>2.97</a:t>
                      </a:r>
                      <a:endParaRPr lang="en-AU" sz="12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984232700"/>
                  </a:ext>
                </a:extLst>
              </a:tr>
            </a:tbl>
          </a:graphicData>
        </a:graphic>
      </p:graphicFrame>
      <p:sp>
        <p:nvSpPr>
          <p:cNvPr id="6" name="TextBox 5"/>
          <p:cNvSpPr txBox="1"/>
          <p:nvPr/>
        </p:nvSpPr>
        <p:spPr>
          <a:xfrm>
            <a:off x="758858" y="5882325"/>
            <a:ext cx="11123628" cy="646331"/>
          </a:xfrm>
          <a:prstGeom prst="rect">
            <a:avLst/>
          </a:prstGeom>
          <a:noFill/>
        </p:spPr>
        <p:txBody>
          <a:bodyPr wrap="square" rtlCol="0">
            <a:spAutoFit/>
          </a:bodyPr>
          <a:lstStyle/>
          <a:p>
            <a:r>
              <a:rPr lang="en-AU" dirty="0"/>
              <a:t>Bottom line: those who die with </a:t>
            </a:r>
            <a:r>
              <a:rPr lang="en-AU" dirty="0" err="1"/>
              <a:t>covid</a:t>
            </a:r>
            <a:r>
              <a:rPr lang="en-AU" dirty="0"/>
              <a:t> in the UK had 3-5 healthy years left to live on average. 3-5 QALY. 18-30 WELLBY </a:t>
            </a:r>
          </a:p>
          <a:p>
            <a:r>
              <a:rPr lang="en-AU" dirty="0"/>
              <a:t>Note, in Italy, the </a:t>
            </a:r>
            <a:r>
              <a:rPr lang="en-AU" dirty="0" err="1"/>
              <a:t>covid</a:t>
            </a:r>
            <a:r>
              <a:rPr lang="en-AU" dirty="0"/>
              <a:t> deaths had less lost QALY.</a:t>
            </a:r>
          </a:p>
        </p:txBody>
      </p:sp>
    </p:spTree>
    <p:extLst>
      <p:ext uri="{BB962C8B-B14F-4D97-AF65-F5344CB8AC3E}">
        <p14:creationId xmlns:p14="http://schemas.microsoft.com/office/powerpoint/2010/main" val="155700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Second Crucial </a:t>
            </a:r>
            <a:r>
              <a:rPr lang="en-AU" dirty="0" err="1"/>
              <a:t>tradoff</a:t>
            </a:r>
            <a:r>
              <a:rPr lang="en-AU" dirty="0"/>
              <a:t> numbers</a:t>
            </a:r>
          </a:p>
        </p:txBody>
      </p:sp>
      <p:sp>
        <p:nvSpPr>
          <p:cNvPr id="3" name="Content Placeholder 2"/>
          <p:cNvSpPr>
            <a:spLocks noGrp="1"/>
          </p:cNvSpPr>
          <p:nvPr>
            <p:ph idx="1"/>
          </p:nvPr>
        </p:nvSpPr>
        <p:spPr/>
        <p:txBody>
          <a:bodyPr/>
          <a:lstStyle/>
          <a:p>
            <a:r>
              <a:rPr lang="en-AU" dirty="0"/>
              <a:t>How many lives are saved in the long-run by increased government health expenditure and by increases in GDP generally?</a:t>
            </a:r>
          </a:p>
          <a:p>
            <a:endParaRPr lang="en-AU" dirty="0"/>
          </a:p>
          <a:p>
            <a:r>
              <a:rPr lang="en-AU" dirty="0"/>
              <a:t>You need this number to link recessions to lives, QALYs, and WELLBYs.</a:t>
            </a:r>
          </a:p>
          <a:p>
            <a:endParaRPr lang="en-AU" dirty="0"/>
          </a:p>
          <a:p>
            <a:r>
              <a:rPr lang="en-AU" dirty="0"/>
              <a:t>There are two basic types of evidence. Fortunately they give almost the same answer.</a:t>
            </a:r>
          </a:p>
        </p:txBody>
      </p:sp>
    </p:spTree>
    <p:extLst>
      <p:ext uri="{BB962C8B-B14F-4D97-AF65-F5344CB8AC3E}">
        <p14:creationId xmlns:p14="http://schemas.microsoft.com/office/powerpoint/2010/main" val="2116917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From government expenses to health/life</a:t>
            </a:r>
          </a:p>
        </p:txBody>
      </p:sp>
      <p:sp>
        <p:nvSpPr>
          <p:cNvPr id="3" name="Content Placeholder 2"/>
          <p:cNvSpPr>
            <a:spLocks noGrp="1"/>
          </p:cNvSpPr>
          <p:nvPr>
            <p:ph idx="1"/>
          </p:nvPr>
        </p:nvSpPr>
        <p:spPr>
          <a:xfrm>
            <a:off x="838200" y="1462692"/>
            <a:ext cx="10860464" cy="4669443"/>
          </a:xfrm>
        </p:spPr>
        <p:txBody>
          <a:bodyPr>
            <a:normAutofit/>
          </a:bodyPr>
          <a:lstStyle/>
          <a:p>
            <a:r>
              <a:rPr lang="en-AU" sz="2400" dirty="0"/>
              <a:t>Evidence 1. We know from historical analyses and case-studies that:</a:t>
            </a:r>
          </a:p>
          <a:p>
            <a:pPr lvl="1"/>
            <a:r>
              <a:rPr lang="en-AU" sz="2000" dirty="0"/>
              <a:t>There is a strong long-run positive relation between many areas of government spending and health / life expectancy. Sewage / housing / GPs / clean water / toilets / good nutrition / </a:t>
            </a:r>
            <a:r>
              <a:rPr lang="en-AU" sz="2000" dirty="0" err="1"/>
              <a:t>innoculations</a:t>
            </a:r>
            <a:r>
              <a:rPr lang="en-AU" sz="2000" dirty="0"/>
              <a:t> / education all buy health.</a:t>
            </a:r>
          </a:p>
          <a:p>
            <a:pPr lvl="1"/>
            <a:r>
              <a:rPr lang="en-AU" sz="2000" dirty="0"/>
              <a:t>Part of the benefit is via “herd effects”: as some live better and longer, they are less sick and hence “others” run fewer health risks. This makes long-run group analysis important as short-run individual analyses don’t pick this up.</a:t>
            </a:r>
          </a:p>
          <a:p>
            <a:pPr lvl="1"/>
            <a:r>
              <a:rPr lang="en-AU" sz="2000" dirty="0"/>
              <a:t>As a basic rule of thumb, an additional 10,000 in GDP PPP, starting from 1,000 per person, buys an additional 10 years of life, mainly via government expenses but also some private ones (good nutrition and sanitation in particular).</a:t>
            </a:r>
          </a:p>
          <a:p>
            <a:pPr lvl="1"/>
            <a:endParaRPr lang="en-AU" sz="2000" dirty="0"/>
          </a:p>
          <a:p>
            <a:r>
              <a:rPr lang="en-AU" sz="2400" dirty="0"/>
              <a:t>Evidence 2. There are also official numbers that governments use as estimates for how much health and life their expenditures buy. Those numbers are very close to the historical relationship. </a:t>
            </a:r>
          </a:p>
        </p:txBody>
      </p:sp>
      <p:sp>
        <p:nvSpPr>
          <p:cNvPr id="4" name="TextBox 3"/>
          <p:cNvSpPr txBox="1"/>
          <p:nvPr/>
        </p:nvSpPr>
        <p:spPr>
          <a:xfrm>
            <a:off x="999241" y="6070861"/>
            <a:ext cx="11038788" cy="923330"/>
          </a:xfrm>
          <a:prstGeom prst="rect">
            <a:avLst/>
          </a:prstGeom>
          <a:noFill/>
        </p:spPr>
        <p:txBody>
          <a:bodyPr wrap="square" rtlCol="0">
            <a:spAutoFit/>
          </a:bodyPr>
          <a:lstStyle/>
          <a:p>
            <a:r>
              <a:rPr lang="en-AU" dirty="0"/>
              <a:t>On short-run fluctuations versus long-run ones (the </a:t>
            </a:r>
            <a:r>
              <a:rPr lang="en-AU" dirty="0" err="1"/>
              <a:t>Ruhm</a:t>
            </a:r>
            <a:r>
              <a:rPr lang="en-AU" dirty="0"/>
              <a:t> papers), see </a:t>
            </a:r>
            <a:r>
              <a:rPr lang="en-AU" dirty="0" err="1"/>
              <a:t>eg</a:t>
            </a:r>
            <a:r>
              <a:rPr lang="en-AU" dirty="0"/>
              <a:t>. https://socialsciences.nature.com/users/207399-joan-ballester/posts/43994-misconceptions-on-economic-growth-recessions-and-health</a:t>
            </a:r>
          </a:p>
        </p:txBody>
      </p:sp>
    </p:spTree>
    <p:extLst>
      <p:ext uri="{BB962C8B-B14F-4D97-AF65-F5344CB8AC3E}">
        <p14:creationId xmlns:p14="http://schemas.microsoft.com/office/powerpoint/2010/main" val="1653427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468" y="35187"/>
            <a:ext cx="10515600" cy="1325563"/>
          </a:xfrm>
        </p:spPr>
        <p:txBody>
          <a:bodyPr/>
          <a:lstStyle/>
          <a:p>
            <a:r>
              <a:rPr lang="en-AU" dirty="0"/>
              <a:t>Government production costs of life?</a:t>
            </a:r>
          </a:p>
        </p:txBody>
      </p:sp>
      <p:sp>
        <p:nvSpPr>
          <p:cNvPr id="3" name="Content Placeholder 2"/>
          <p:cNvSpPr>
            <a:spLocks noGrp="1"/>
          </p:cNvSpPr>
          <p:nvPr>
            <p:ph idx="1"/>
          </p:nvPr>
        </p:nvSpPr>
        <p:spPr>
          <a:xfrm>
            <a:off x="0" y="1324466"/>
            <a:ext cx="12137010" cy="5533534"/>
          </a:xfrm>
        </p:spPr>
        <p:txBody>
          <a:bodyPr>
            <a:normAutofit fontScale="62500" lnSpcReduction="20000"/>
          </a:bodyPr>
          <a:lstStyle/>
          <a:p>
            <a:r>
              <a:rPr lang="en-AU" dirty="0"/>
              <a:t>The UK government claims its health service produces 1 QALY for around 15,000 UK pounds (roughly 25,000 AUD). That is what operations, GP services, and other health expenses get a bang-for-buck. The number is not uncontested and might be twice as high.</a:t>
            </a:r>
          </a:p>
          <a:p>
            <a:endParaRPr lang="en-AU" dirty="0"/>
          </a:p>
          <a:p>
            <a:r>
              <a:rPr lang="en-AU" dirty="0"/>
              <a:t>The government production cost of a WELLBY should also be set at 2,500 pounds per WELLBY (for ANY program) such that a normal year of life is generated at a cost of 15,000 pounds.</a:t>
            </a:r>
          </a:p>
          <a:p>
            <a:endParaRPr lang="en-AU" dirty="0"/>
          </a:p>
          <a:p>
            <a:r>
              <a:rPr lang="en-AU" dirty="0"/>
              <a:t>So a regular year of life is “produced” by 25,000 AUD government expenditure. High-end estimates of some high-cost QALY and WELLBY purchases put the government expenditure cost at 50,000 AUD per regular year of life.</a:t>
            </a:r>
          </a:p>
          <a:p>
            <a:endParaRPr lang="en-AU" dirty="0"/>
          </a:p>
          <a:p>
            <a:r>
              <a:rPr lang="en-AU" dirty="0"/>
              <a:t>On average in the world as a whole, these figures are 1/3 as high because the West is 3 times richer than the average in the world.</a:t>
            </a:r>
          </a:p>
          <a:p>
            <a:endParaRPr lang="en-AU" dirty="0"/>
          </a:p>
          <a:p>
            <a:r>
              <a:rPr lang="en-AU" dirty="0"/>
              <a:t>Consumer willingness to pay for a QALY or WELLBY puts the value of a regular year of life around 100,000 AUD.</a:t>
            </a:r>
          </a:p>
          <a:p>
            <a:endParaRPr lang="en-AU" dirty="0"/>
          </a:p>
          <a:p>
            <a:r>
              <a:rPr lang="en-AU" dirty="0"/>
              <a:t>So traditional economic analyses would convert 100,000 AUD of regular economic surplus into one regular year of life. More modern government CBA would take government health expenditure (and thus other expenditure as well) of 25,000 AUD to be worth one year of life.</a:t>
            </a:r>
          </a:p>
          <a:p>
            <a:endParaRPr lang="en-AU" dirty="0"/>
          </a:p>
          <a:p>
            <a:r>
              <a:rPr lang="en-AU" dirty="0"/>
              <a:t>This is thus the “ball park” conversion number between economic activity and regular years of life: between 25k and 100k.</a:t>
            </a:r>
          </a:p>
        </p:txBody>
      </p:sp>
    </p:spTree>
    <p:extLst>
      <p:ext uri="{BB962C8B-B14F-4D97-AF65-F5344CB8AC3E}">
        <p14:creationId xmlns:p14="http://schemas.microsoft.com/office/powerpoint/2010/main" val="158200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9769" y="148308"/>
            <a:ext cx="2498104" cy="945201"/>
          </a:xfrm>
        </p:spPr>
        <p:txBody>
          <a:bodyPr/>
          <a:lstStyle/>
          <a:p>
            <a:r>
              <a:rPr lang="en-AU" dirty="0"/>
              <a:t>Content</a:t>
            </a:r>
          </a:p>
        </p:txBody>
      </p:sp>
      <p:sp>
        <p:nvSpPr>
          <p:cNvPr id="3" name="Content Placeholder 2"/>
          <p:cNvSpPr>
            <a:spLocks noGrp="1"/>
          </p:cNvSpPr>
          <p:nvPr>
            <p:ph idx="1"/>
          </p:nvPr>
        </p:nvSpPr>
        <p:spPr>
          <a:xfrm>
            <a:off x="0" y="1055800"/>
            <a:ext cx="12104016" cy="5707932"/>
          </a:xfrm>
        </p:spPr>
        <p:txBody>
          <a:bodyPr/>
          <a:lstStyle/>
          <a:p>
            <a:r>
              <a:rPr lang="en-AU" dirty="0"/>
              <a:t>How to judge reactions of humanity and government to a pandemic?</a:t>
            </a:r>
          </a:p>
          <a:p>
            <a:pPr lvl="1"/>
            <a:endParaRPr lang="en-AU" dirty="0"/>
          </a:p>
          <a:p>
            <a:r>
              <a:rPr lang="en-AU" dirty="0"/>
              <a:t>Basic trade-off numbers.</a:t>
            </a:r>
          </a:p>
          <a:p>
            <a:pPr lvl="1"/>
            <a:r>
              <a:rPr lang="en-AU" dirty="0"/>
              <a:t>How many happy years is the average </a:t>
            </a:r>
            <a:r>
              <a:rPr lang="en-AU" dirty="0" err="1"/>
              <a:t>covid</a:t>
            </a:r>
            <a:r>
              <a:rPr lang="en-AU" dirty="0"/>
              <a:t> death?</a:t>
            </a:r>
          </a:p>
          <a:p>
            <a:pPr lvl="1"/>
            <a:r>
              <a:rPr lang="en-AU" dirty="0"/>
              <a:t>How much government expenditure buys a happy year?</a:t>
            </a:r>
          </a:p>
          <a:p>
            <a:pPr lvl="1"/>
            <a:r>
              <a:rPr lang="en-AU" dirty="0"/>
              <a:t>How much unhappiness is created by unemployment or loneliness?</a:t>
            </a:r>
          </a:p>
          <a:p>
            <a:pPr lvl="1"/>
            <a:endParaRPr lang="en-AU" dirty="0"/>
          </a:p>
          <a:p>
            <a:r>
              <a:rPr lang="en-AU" dirty="0"/>
              <a:t>Bringing it together.</a:t>
            </a:r>
          </a:p>
          <a:p>
            <a:pPr lvl="1"/>
            <a:r>
              <a:rPr lang="en-AU" dirty="0"/>
              <a:t>Deaths from “do little” versus costs of “humanity’s reaction”.</a:t>
            </a:r>
          </a:p>
          <a:p>
            <a:pPr lvl="1"/>
            <a:r>
              <a:rPr lang="en-AU" dirty="0" err="1"/>
              <a:t>Covid</a:t>
            </a:r>
            <a:r>
              <a:rPr lang="en-AU" dirty="0"/>
              <a:t> Deaths from “another month of lock downs” versus “damage of a month of lock downs”</a:t>
            </a:r>
          </a:p>
        </p:txBody>
      </p:sp>
    </p:spTree>
    <p:extLst>
      <p:ext uri="{BB962C8B-B14F-4D97-AF65-F5344CB8AC3E}">
        <p14:creationId xmlns:p14="http://schemas.microsoft.com/office/powerpoint/2010/main" val="1065188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Implication</a:t>
            </a:r>
          </a:p>
        </p:txBody>
      </p:sp>
      <p:sp>
        <p:nvSpPr>
          <p:cNvPr id="3" name="Content Placeholder 2"/>
          <p:cNvSpPr>
            <a:spLocks noGrp="1"/>
          </p:cNvSpPr>
          <p:nvPr>
            <p:ph idx="1"/>
          </p:nvPr>
        </p:nvSpPr>
        <p:spPr>
          <a:xfrm>
            <a:off x="838199" y="1825624"/>
            <a:ext cx="11261104" cy="4966388"/>
          </a:xfrm>
        </p:spPr>
        <p:txBody>
          <a:bodyPr>
            <a:normAutofit fontScale="92500" lnSpcReduction="20000"/>
          </a:bodyPr>
          <a:lstStyle/>
          <a:p>
            <a:r>
              <a:rPr lang="en-AU" dirty="0"/>
              <a:t>10 trillion AUD less in economic activity means around 4 trillion less in government expenditure, at least 1 trillion less in health expenses.</a:t>
            </a:r>
          </a:p>
          <a:p>
            <a:endParaRPr lang="en-AU" dirty="0"/>
          </a:p>
          <a:p>
            <a:r>
              <a:rPr lang="en-AU" dirty="0"/>
              <a:t>That is worth at least 40 million regular life years, </a:t>
            </a:r>
            <a:r>
              <a:rPr lang="en-AU" dirty="0" err="1"/>
              <a:t>ie</a:t>
            </a:r>
            <a:r>
              <a:rPr lang="en-AU" dirty="0"/>
              <a:t> 40 million QALY and 240 million WELLBY. With rational government (other expenses have the same marginal benefit as health expenses), its 960 million WELLBY.</a:t>
            </a:r>
          </a:p>
          <a:p>
            <a:endParaRPr lang="en-AU" dirty="0"/>
          </a:p>
          <a:p>
            <a:r>
              <a:rPr lang="en-AU" dirty="0"/>
              <a:t>The initial and still current estimate is that in 2020-2021 alone the world economy will shrink by 8 trillion USD. Discounted over the next 10 years, the total loss of all reactions is easily 50 trillion.</a:t>
            </a:r>
          </a:p>
          <a:p>
            <a:endParaRPr lang="en-AU" dirty="0"/>
          </a:p>
          <a:p>
            <a:r>
              <a:rPr lang="en-AU" dirty="0"/>
              <a:t>50 trillion AUS is thus at least 200 million regular life years, or between 40 and 67 million “</a:t>
            </a:r>
            <a:r>
              <a:rPr lang="en-AU" dirty="0" err="1"/>
              <a:t>covid</a:t>
            </a:r>
            <a:r>
              <a:rPr lang="en-AU" dirty="0"/>
              <a:t> deaths”. More realistically, it is 12 times higher than that for the world as a whole.</a:t>
            </a:r>
          </a:p>
        </p:txBody>
      </p:sp>
    </p:spTree>
    <p:extLst>
      <p:ext uri="{BB962C8B-B14F-4D97-AF65-F5344CB8AC3E}">
        <p14:creationId xmlns:p14="http://schemas.microsoft.com/office/powerpoint/2010/main" val="3761610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889" y="54040"/>
            <a:ext cx="10997476" cy="1325563"/>
          </a:xfrm>
        </p:spPr>
        <p:txBody>
          <a:bodyPr/>
          <a:lstStyle/>
          <a:p>
            <a:r>
              <a:rPr lang="en-AU" dirty="0"/>
              <a:t>Third </a:t>
            </a:r>
            <a:r>
              <a:rPr lang="en-AU" dirty="0" err="1"/>
              <a:t>tradeoff</a:t>
            </a:r>
            <a:r>
              <a:rPr lang="en-AU" dirty="0"/>
              <a:t> number: costs of social isolation.</a:t>
            </a:r>
          </a:p>
        </p:txBody>
      </p:sp>
      <p:sp>
        <p:nvSpPr>
          <p:cNvPr id="3" name="Content Placeholder 2"/>
          <p:cNvSpPr>
            <a:spLocks noGrp="1"/>
          </p:cNvSpPr>
          <p:nvPr>
            <p:ph idx="1"/>
          </p:nvPr>
        </p:nvSpPr>
        <p:spPr>
          <a:xfrm>
            <a:off x="229433" y="1480017"/>
            <a:ext cx="11684524" cy="5167311"/>
          </a:xfrm>
        </p:spPr>
        <p:txBody>
          <a:bodyPr>
            <a:normAutofit fontScale="92500" lnSpcReduction="10000"/>
          </a:bodyPr>
          <a:lstStyle/>
          <a:p>
            <a:r>
              <a:rPr lang="en-AU" dirty="0"/>
              <a:t>The lock downs induce a </a:t>
            </a:r>
            <a:r>
              <a:rPr lang="en-AU" b="1" dirty="0"/>
              <a:t>loneliness/anxiety effect of around 0.5 WELLBY </a:t>
            </a:r>
            <a:r>
              <a:rPr lang="en-AU" dirty="0"/>
              <a:t>per individual. The best new evidence comes from “State of life” data in the UK that found that individuals who kept on working had no wellbeing loss, but the rest lost so much that the average loss was at least 0.4. Other studies put this number higher, hence the 0.5. </a:t>
            </a:r>
          </a:p>
          <a:p>
            <a:endParaRPr lang="en-AU" dirty="0"/>
          </a:p>
          <a:p>
            <a:r>
              <a:rPr lang="en-AU" dirty="0"/>
              <a:t>Note that a 0.5 WELLBY effect means that per million inhabitants:</a:t>
            </a:r>
          </a:p>
          <a:p>
            <a:pPr lvl="1"/>
            <a:r>
              <a:rPr lang="en-AU" dirty="0"/>
              <a:t>You lose 500,000 WELLBY per year.</a:t>
            </a:r>
          </a:p>
          <a:p>
            <a:pPr lvl="1"/>
            <a:r>
              <a:rPr lang="en-AU" dirty="0"/>
              <a:t>That is about 82,500 regular years of life lost per year.</a:t>
            </a:r>
          </a:p>
          <a:p>
            <a:pPr lvl="1"/>
            <a:r>
              <a:rPr lang="en-AU" dirty="0"/>
              <a:t>That is equivalent to between 25,000  and 12,000 “corona victim deaths” per year.</a:t>
            </a:r>
          </a:p>
          <a:p>
            <a:pPr lvl="1"/>
            <a:r>
              <a:rPr lang="en-AU" dirty="0"/>
              <a:t>That is between 2,000 and 1,000 corona deaths per month.</a:t>
            </a:r>
          </a:p>
          <a:p>
            <a:pPr lvl="1"/>
            <a:r>
              <a:rPr lang="en-AU" dirty="0"/>
              <a:t>So for Australia, the loneliness effect alone of a month of lock downs is equivalent to between 20,000 and 45,000 corona virus deaths.</a:t>
            </a:r>
          </a:p>
          <a:p>
            <a:pPr lvl="1"/>
            <a:r>
              <a:rPr lang="en-AU" dirty="0"/>
              <a:t>Per 1 billion inhabitants (“the West”), this cost is equivalent to between 1 and 2 million coronavirus deaths. Per Month.</a:t>
            </a:r>
          </a:p>
        </p:txBody>
      </p:sp>
    </p:spTree>
    <p:extLst>
      <p:ext uri="{BB962C8B-B14F-4D97-AF65-F5344CB8AC3E}">
        <p14:creationId xmlns:p14="http://schemas.microsoft.com/office/powerpoint/2010/main" val="2532714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237259" cy="1325563"/>
          </a:xfrm>
        </p:spPr>
        <p:txBody>
          <a:bodyPr/>
          <a:lstStyle/>
          <a:p>
            <a:r>
              <a:rPr lang="en-AU" dirty="0"/>
              <a:t>Fourth </a:t>
            </a:r>
            <a:r>
              <a:rPr lang="en-AU" dirty="0" err="1"/>
              <a:t>tradeoff</a:t>
            </a:r>
            <a:r>
              <a:rPr lang="en-AU" dirty="0"/>
              <a:t> number: cost of unemployment</a:t>
            </a:r>
          </a:p>
        </p:txBody>
      </p:sp>
      <p:sp>
        <p:nvSpPr>
          <p:cNvPr id="3" name="Content Placeholder 2"/>
          <p:cNvSpPr>
            <a:spLocks noGrp="1"/>
          </p:cNvSpPr>
          <p:nvPr>
            <p:ph idx="1"/>
          </p:nvPr>
        </p:nvSpPr>
        <p:spPr>
          <a:xfrm>
            <a:off x="42421" y="1825624"/>
            <a:ext cx="12149579" cy="5032376"/>
          </a:xfrm>
        </p:spPr>
        <p:txBody>
          <a:bodyPr>
            <a:normAutofit lnSpcReduction="10000"/>
          </a:bodyPr>
          <a:lstStyle/>
          <a:p>
            <a:r>
              <a:rPr lang="en-AU" dirty="0"/>
              <a:t>The unemployed lose at least 0.7 WELLBY per year of unemployment (Clark et al. 2019). The total effect on the whole community might be as high as 2 WELLBY.</a:t>
            </a:r>
          </a:p>
          <a:p>
            <a:endParaRPr lang="en-AU" dirty="0"/>
          </a:p>
          <a:p>
            <a:r>
              <a:rPr lang="en-AU" dirty="0"/>
              <a:t>So 1 million unemployed for 1 year is equivalent to….</a:t>
            </a:r>
          </a:p>
          <a:p>
            <a:pPr lvl="1"/>
            <a:r>
              <a:rPr lang="en-AU" dirty="0"/>
              <a:t>You lose at least 700,000 WELLBY per year.</a:t>
            </a:r>
          </a:p>
          <a:p>
            <a:pPr lvl="1"/>
            <a:r>
              <a:rPr lang="en-AU" dirty="0"/>
              <a:t>That is about 116,700 regular years of life lost per year.</a:t>
            </a:r>
          </a:p>
          <a:p>
            <a:pPr lvl="1"/>
            <a:r>
              <a:rPr lang="en-AU" dirty="0"/>
              <a:t>That is equivalent to between 40,000  and 20,000 “corona victim deaths” per year.</a:t>
            </a:r>
          </a:p>
          <a:p>
            <a:pPr lvl="1"/>
            <a:r>
              <a:rPr lang="en-AU" dirty="0"/>
              <a:t>That is between 1700 and 3400 corona deaths per month.</a:t>
            </a:r>
          </a:p>
          <a:p>
            <a:pPr lvl="1"/>
            <a:r>
              <a:rPr lang="en-AU" dirty="0"/>
              <a:t>This effect can be proportionately attributed to lock downs or other measures to the degree they cause more or extended unemployment years.</a:t>
            </a:r>
          </a:p>
          <a:p>
            <a:r>
              <a:rPr lang="en-AU" dirty="0"/>
              <a:t>So 400 million additional unemployment years are equivalent to 8-16 million corona victim deaths. Minimally. More likely 3 times higher than that.</a:t>
            </a:r>
          </a:p>
          <a:p>
            <a:endParaRPr lang="en-AU" dirty="0"/>
          </a:p>
        </p:txBody>
      </p:sp>
    </p:spTree>
    <p:extLst>
      <p:ext uri="{BB962C8B-B14F-4D97-AF65-F5344CB8AC3E}">
        <p14:creationId xmlns:p14="http://schemas.microsoft.com/office/powerpoint/2010/main" val="2231055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437" y="43288"/>
            <a:ext cx="10515600" cy="591696"/>
          </a:xfrm>
        </p:spPr>
        <p:txBody>
          <a:bodyPr>
            <a:normAutofit fontScale="90000"/>
          </a:bodyPr>
          <a:lstStyle/>
          <a:p>
            <a:r>
              <a:rPr lang="en-AU" dirty="0"/>
              <a:t>On unemployment:</a:t>
            </a:r>
          </a:p>
        </p:txBody>
      </p:sp>
      <p:cxnSp>
        <p:nvCxnSpPr>
          <p:cNvPr id="5" name="Straight Connector 4"/>
          <p:cNvCxnSpPr/>
          <p:nvPr/>
        </p:nvCxnSpPr>
        <p:spPr>
          <a:xfrm flipH="1">
            <a:off x="934039" y="1695253"/>
            <a:ext cx="18854" cy="2337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914400" y="4025245"/>
            <a:ext cx="2963159" cy="157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6086" y="4025245"/>
            <a:ext cx="1196026" cy="646331"/>
          </a:xfrm>
          <a:prstGeom prst="rect">
            <a:avLst/>
          </a:prstGeom>
          <a:noFill/>
        </p:spPr>
        <p:txBody>
          <a:bodyPr wrap="square" rtlCol="0">
            <a:spAutoFit/>
          </a:bodyPr>
          <a:lstStyle/>
          <a:p>
            <a:r>
              <a:rPr lang="en-AU" dirty="0"/>
              <a:t>March 2020</a:t>
            </a:r>
          </a:p>
        </p:txBody>
      </p:sp>
      <p:sp>
        <p:nvSpPr>
          <p:cNvPr id="13" name="TextBox 12"/>
          <p:cNvSpPr txBox="1"/>
          <p:nvPr/>
        </p:nvSpPr>
        <p:spPr>
          <a:xfrm>
            <a:off x="1797966" y="4040956"/>
            <a:ext cx="1196026" cy="646331"/>
          </a:xfrm>
          <a:prstGeom prst="rect">
            <a:avLst/>
          </a:prstGeom>
          <a:noFill/>
        </p:spPr>
        <p:txBody>
          <a:bodyPr wrap="square" rtlCol="0">
            <a:spAutoFit/>
          </a:bodyPr>
          <a:lstStyle/>
          <a:p>
            <a:r>
              <a:rPr lang="en-AU" dirty="0"/>
              <a:t>March 2021</a:t>
            </a:r>
          </a:p>
        </p:txBody>
      </p:sp>
      <p:sp>
        <p:nvSpPr>
          <p:cNvPr id="14" name="TextBox 13"/>
          <p:cNvSpPr txBox="1"/>
          <p:nvPr/>
        </p:nvSpPr>
        <p:spPr>
          <a:xfrm>
            <a:off x="2907972" y="4078663"/>
            <a:ext cx="1196026" cy="646331"/>
          </a:xfrm>
          <a:prstGeom prst="rect">
            <a:avLst/>
          </a:prstGeom>
          <a:noFill/>
        </p:spPr>
        <p:txBody>
          <a:bodyPr wrap="square" rtlCol="0">
            <a:spAutoFit/>
          </a:bodyPr>
          <a:lstStyle/>
          <a:p>
            <a:r>
              <a:rPr lang="en-AU" dirty="0"/>
              <a:t>March 2022</a:t>
            </a:r>
          </a:p>
        </p:txBody>
      </p:sp>
      <p:sp>
        <p:nvSpPr>
          <p:cNvPr id="15" name="TextBox 14"/>
          <p:cNvSpPr txBox="1"/>
          <p:nvPr/>
        </p:nvSpPr>
        <p:spPr>
          <a:xfrm>
            <a:off x="35743" y="1585274"/>
            <a:ext cx="1196026" cy="369332"/>
          </a:xfrm>
          <a:prstGeom prst="rect">
            <a:avLst/>
          </a:prstGeom>
          <a:noFill/>
        </p:spPr>
        <p:txBody>
          <a:bodyPr wrap="square" rtlCol="0">
            <a:spAutoFit/>
          </a:bodyPr>
          <a:lstStyle/>
          <a:p>
            <a:r>
              <a:rPr lang="en-AU" dirty="0"/>
              <a:t>200 mil</a:t>
            </a:r>
          </a:p>
        </p:txBody>
      </p:sp>
      <p:cxnSp>
        <p:nvCxnSpPr>
          <p:cNvPr id="16" name="Straight Connector 15"/>
          <p:cNvCxnSpPr/>
          <p:nvPr/>
        </p:nvCxnSpPr>
        <p:spPr>
          <a:xfrm flipH="1">
            <a:off x="6964052" y="212103"/>
            <a:ext cx="68344" cy="37790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944414" y="3966572"/>
            <a:ext cx="4485586" cy="324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526099" y="3983313"/>
            <a:ext cx="1196026" cy="646331"/>
          </a:xfrm>
          <a:prstGeom prst="rect">
            <a:avLst/>
          </a:prstGeom>
          <a:noFill/>
        </p:spPr>
        <p:txBody>
          <a:bodyPr wrap="square" rtlCol="0">
            <a:spAutoFit/>
          </a:bodyPr>
          <a:lstStyle/>
          <a:p>
            <a:r>
              <a:rPr lang="en-AU" dirty="0"/>
              <a:t>March 2020</a:t>
            </a:r>
          </a:p>
        </p:txBody>
      </p:sp>
      <p:sp>
        <p:nvSpPr>
          <p:cNvPr id="19" name="TextBox 18"/>
          <p:cNvSpPr txBox="1"/>
          <p:nvPr/>
        </p:nvSpPr>
        <p:spPr>
          <a:xfrm>
            <a:off x="7827979" y="3999024"/>
            <a:ext cx="1196026" cy="646331"/>
          </a:xfrm>
          <a:prstGeom prst="rect">
            <a:avLst/>
          </a:prstGeom>
          <a:noFill/>
        </p:spPr>
        <p:txBody>
          <a:bodyPr wrap="square" rtlCol="0">
            <a:spAutoFit/>
          </a:bodyPr>
          <a:lstStyle/>
          <a:p>
            <a:r>
              <a:rPr lang="en-AU" dirty="0"/>
              <a:t>March 2021</a:t>
            </a:r>
          </a:p>
        </p:txBody>
      </p:sp>
      <p:sp>
        <p:nvSpPr>
          <p:cNvPr id="20" name="TextBox 19"/>
          <p:cNvSpPr txBox="1"/>
          <p:nvPr/>
        </p:nvSpPr>
        <p:spPr>
          <a:xfrm>
            <a:off x="8844307" y="3979193"/>
            <a:ext cx="1196026" cy="646331"/>
          </a:xfrm>
          <a:prstGeom prst="rect">
            <a:avLst/>
          </a:prstGeom>
          <a:noFill/>
        </p:spPr>
        <p:txBody>
          <a:bodyPr wrap="square" rtlCol="0">
            <a:spAutoFit/>
          </a:bodyPr>
          <a:lstStyle/>
          <a:p>
            <a:r>
              <a:rPr lang="en-AU" dirty="0"/>
              <a:t>March 2022</a:t>
            </a:r>
          </a:p>
        </p:txBody>
      </p:sp>
      <p:sp>
        <p:nvSpPr>
          <p:cNvPr id="21" name="TextBox 20"/>
          <p:cNvSpPr txBox="1"/>
          <p:nvPr/>
        </p:nvSpPr>
        <p:spPr>
          <a:xfrm>
            <a:off x="6062908" y="1904222"/>
            <a:ext cx="1196026" cy="369332"/>
          </a:xfrm>
          <a:prstGeom prst="rect">
            <a:avLst/>
          </a:prstGeom>
          <a:noFill/>
        </p:spPr>
        <p:txBody>
          <a:bodyPr wrap="square" rtlCol="0">
            <a:spAutoFit/>
          </a:bodyPr>
          <a:lstStyle/>
          <a:p>
            <a:r>
              <a:rPr lang="en-AU" dirty="0"/>
              <a:t>200 mil</a:t>
            </a:r>
          </a:p>
        </p:txBody>
      </p:sp>
      <p:cxnSp>
        <p:nvCxnSpPr>
          <p:cNvPr id="23" name="Straight Connector 22"/>
          <p:cNvCxnSpPr/>
          <p:nvPr/>
        </p:nvCxnSpPr>
        <p:spPr>
          <a:xfrm flipV="1">
            <a:off x="934039" y="1505635"/>
            <a:ext cx="403584" cy="251961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1337623" y="1543342"/>
            <a:ext cx="1964313" cy="24976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2893" y="2637578"/>
            <a:ext cx="1196026" cy="369332"/>
          </a:xfrm>
          <a:prstGeom prst="rect">
            <a:avLst/>
          </a:prstGeom>
          <a:noFill/>
        </p:spPr>
        <p:txBody>
          <a:bodyPr wrap="square" rtlCol="0">
            <a:spAutoFit/>
          </a:bodyPr>
          <a:lstStyle/>
          <a:p>
            <a:r>
              <a:rPr lang="el-GR" dirty="0"/>
              <a:t>Δ</a:t>
            </a:r>
            <a:r>
              <a:rPr lang="en-AU" dirty="0" err="1"/>
              <a:t>Unem</a:t>
            </a:r>
            <a:endParaRPr lang="en-AU" dirty="0"/>
          </a:p>
        </p:txBody>
      </p:sp>
      <p:cxnSp>
        <p:nvCxnSpPr>
          <p:cNvPr id="32" name="Straight Connector 31"/>
          <p:cNvCxnSpPr/>
          <p:nvPr/>
        </p:nvCxnSpPr>
        <p:spPr>
          <a:xfrm>
            <a:off x="1583703" y="3610466"/>
            <a:ext cx="273377" cy="177695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258934" y="5123468"/>
            <a:ext cx="4723320" cy="1477328"/>
          </a:xfrm>
          <a:prstGeom prst="rect">
            <a:avLst/>
          </a:prstGeom>
          <a:noFill/>
        </p:spPr>
        <p:txBody>
          <a:bodyPr wrap="square" rtlCol="0">
            <a:spAutoFit/>
          </a:bodyPr>
          <a:lstStyle/>
          <a:p>
            <a:r>
              <a:rPr lang="en-AU" dirty="0"/>
              <a:t>More usual recession scenario reflecting actual loss of productive things to do and usual time till normality in a depression. Would mean additional roughly 800 million net unemployment years in the whole world.</a:t>
            </a:r>
          </a:p>
        </p:txBody>
      </p:sp>
      <p:cxnSp>
        <p:nvCxnSpPr>
          <p:cNvPr id="35" name="Straight Connector 34"/>
          <p:cNvCxnSpPr/>
          <p:nvPr/>
        </p:nvCxnSpPr>
        <p:spPr>
          <a:xfrm flipV="1">
            <a:off x="6968765" y="204247"/>
            <a:ext cx="514744" cy="376928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7487437" y="204247"/>
            <a:ext cx="3725747" cy="370787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127619" y="2792149"/>
            <a:ext cx="1196026" cy="369332"/>
          </a:xfrm>
          <a:prstGeom prst="rect">
            <a:avLst/>
          </a:prstGeom>
          <a:noFill/>
        </p:spPr>
        <p:txBody>
          <a:bodyPr wrap="square" rtlCol="0">
            <a:spAutoFit/>
          </a:bodyPr>
          <a:lstStyle/>
          <a:p>
            <a:r>
              <a:rPr lang="el-GR" dirty="0"/>
              <a:t>Δ</a:t>
            </a:r>
            <a:r>
              <a:rPr lang="en-AU" dirty="0" err="1"/>
              <a:t>Unem</a:t>
            </a:r>
            <a:endParaRPr lang="en-AU" dirty="0"/>
          </a:p>
        </p:txBody>
      </p:sp>
      <p:sp>
        <p:nvSpPr>
          <p:cNvPr id="40" name="TextBox 39"/>
          <p:cNvSpPr txBox="1"/>
          <p:nvPr/>
        </p:nvSpPr>
        <p:spPr>
          <a:xfrm>
            <a:off x="6127619" y="84914"/>
            <a:ext cx="1196026" cy="369332"/>
          </a:xfrm>
          <a:prstGeom prst="rect">
            <a:avLst/>
          </a:prstGeom>
          <a:noFill/>
        </p:spPr>
        <p:txBody>
          <a:bodyPr wrap="square" rtlCol="0">
            <a:spAutoFit/>
          </a:bodyPr>
          <a:lstStyle/>
          <a:p>
            <a:r>
              <a:rPr lang="en-AU" dirty="0"/>
              <a:t>400 mil</a:t>
            </a:r>
          </a:p>
        </p:txBody>
      </p:sp>
      <p:sp>
        <p:nvSpPr>
          <p:cNvPr id="44" name="TextBox 43"/>
          <p:cNvSpPr txBox="1"/>
          <p:nvPr/>
        </p:nvSpPr>
        <p:spPr>
          <a:xfrm>
            <a:off x="9730427" y="3983313"/>
            <a:ext cx="1196026" cy="646331"/>
          </a:xfrm>
          <a:prstGeom prst="rect">
            <a:avLst/>
          </a:prstGeom>
          <a:noFill/>
        </p:spPr>
        <p:txBody>
          <a:bodyPr wrap="square" rtlCol="0">
            <a:spAutoFit/>
          </a:bodyPr>
          <a:lstStyle/>
          <a:p>
            <a:r>
              <a:rPr lang="en-AU" dirty="0"/>
              <a:t>March 2023</a:t>
            </a:r>
          </a:p>
        </p:txBody>
      </p:sp>
      <p:sp>
        <p:nvSpPr>
          <p:cNvPr id="45" name="TextBox 44"/>
          <p:cNvSpPr txBox="1"/>
          <p:nvPr/>
        </p:nvSpPr>
        <p:spPr>
          <a:xfrm>
            <a:off x="10786228" y="3966572"/>
            <a:ext cx="1196026" cy="646331"/>
          </a:xfrm>
          <a:prstGeom prst="rect">
            <a:avLst/>
          </a:prstGeom>
          <a:noFill/>
        </p:spPr>
        <p:txBody>
          <a:bodyPr wrap="square" rtlCol="0">
            <a:spAutoFit/>
          </a:bodyPr>
          <a:lstStyle/>
          <a:p>
            <a:r>
              <a:rPr lang="en-AU" dirty="0"/>
              <a:t>March 2024</a:t>
            </a:r>
          </a:p>
        </p:txBody>
      </p:sp>
      <p:cxnSp>
        <p:nvCxnSpPr>
          <p:cNvPr id="46" name="Straight Connector 45"/>
          <p:cNvCxnSpPr/>
          <p:nvPr/>
        </p:nvCxnSpPr>
        <p:spPr>
          <a:xfrm>
            <a:off x="8518003" y="3136768"/>
            <a:ext cx="273377" cy="177695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92893" y="5473841"/>
            <a:ext cx="4366771" cy="923330"/>
          </a:xfrm>
          <a:prstGeom prst="rect">
            <a:avLst/>
          </a:prstGeom>
          <a:noFill/>
        </p:spPr>
        <p:txBody>
          <a:bodyPr wrap="square" rtlCol="0">
            <a:spAutoFit/>
          </a:bodyPr>
          <a:lstStyle/>
          <a:p>
            <a:r>
              <a:rPr lang="en-AU" dirty="0"/>
              <a:t>Optimistic quick recovery scenario, only an additional 200 million net unemployment years in the whole world.</a:t>
            </a:r>
          </a:p>
        </p:txBody>
      </p:sp>
    </p:spTree>
    <p:extLst>
      <p:ext uri="{BB962C8B-B14F-4D97-AF65-F5344CB8AC3E}">
        <p14:creationId xmlns:p14="http://schemas.microsoft.com/office/powerpoint/2010/main" val="1972376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Other </a:t>
            </a:r>
            <a:r>
              <a:rPr lang="en-AU" dirty="0" err="1"/>
              <a:t>tradeoff</a:t>
            </a:r>
            <a:r>
              <a:rPr lang="en-AU" dirty="0"/>
              <a:t> numbers</a:t>
            </a:r>
          </a:p>
        </p:txBody>
      </p:sp>
      <p:sp>
        <p:nvSpPr>
          <p:cNvPr id="3" name="Content Placeholder 2"/>
          <p:cNvSpPr>
            <a:spLocks noGrp="1"/>
          </p:cNvSpPr>
          <p:nvPr>
            <p:ph idx="1"/>
          </p:nvPr>
        </p:nvSpPr>
        <p:spPr/>
        <p:txBody>
          <a:bodyPr/>
          <a:lstStyle/>
          <a:p>
            <a:r>
              <a:rPr lang="en-AU" dirty="0"/>
              <a:t>There are many we can mention, including suicides, air pollution, and postponed hospital operations.</a:t>
            </a:r>
          </a:p>
          <a:p>
            <a:endParaRPr lang="en-AU" dirty="0"/>
          </a:p>
          <a:p>
            <a:r>
              <a:rPr lang="en-AU" dirty="0"/>
              <a:t>Let me simply give just one example: IVF treatments, which were cancelled all over the world during lock downs.</a:t>
            </a:r>
          </a:p>
        </p:txBody>
      </p:sp>
    </p:spTree>
    <p:extLst>
      <p:ext uri="{BB962C8B-B14F-4D97-AF65-F5344CB8AC3E}">
        <p14:creationId xmlns:p14="http://schemas.microsoft.com/office/powerpoint/2010/main" val="895212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5404" y="-235670"/>
            <a:ext cx="10515600" cy="1325563"/>
          </a:xfrm>
        </p:spPr>
        <p:txBody>
          <a:bodyPr/>
          <a:lstStyle/>
          <a:p>
            <a:r>
              <a:rPr lang="en-AU" dirty="0"/>
              <a:t>Effect of loss of IVF babies</a:t>
            </a:r>
          </a:p>
        </p:txBody>
      </p:sp>
      <p:sp>
        <p:nvSpPr>
          <p:cNvPr id="3" name="Content Placeholder 2"/>
          <p:cNvSpPr>
            <a:spLocks noGrp="1"/>
          </p:cNvSpPr>
          <p:nvPr>
            <p:ph idx="1"/>
          </p:nvPr>
        </p:nvSpPr>
        <p:spPr>
          <a:xfrm>
            <a:off x="131975" y="1140642"/>
            <a:ext cx="11967328" cy="5590096"/>
          </a:xfrm>
        </p:spPr>
        <p:txBody>
          <a:bodyPr>
            <a:normAutofit fontScale="92500" lnSpcReduction="20000"/>
          </a:bodyPr>
          <a:lstStyle/>
          <a:p>
            <a:r>
              <a:rPr lang="en-AU" dirty="0"/>
              <a:t>The lock downs and suspensions of health services cost an additional 2,000 IVF babies per month in the UK and over 1,000 in Australia. They live on average 80 years. Their potential mothers and fathers also have a combined 80 years further to live, now without a child.</a:t>
            </a:r>
          </a:p>
          <a:p>
            <a:endParaRPr lang="en-AU" dirty="0"/>
          </a:p>
          <a:p>
            <a:r>
              <a:rPr lang="en-AU" dirty="0"/>
              <a:t>Because they live 80 years and not 3-5, each baby is worth between 16 and 27 corona virus deaths. One should probably add around 10% to that via the loss to the parents.</a:t>
            </a:r>
          </a:p>
          <a:p>
            <a:endParaRPr lang="en-AU" dirty="0"/>
          </a:p>
          <a:p>
            <a:r>
              <a:rPr lang="en-AU" dirty="0"/>
              <a:t>There is the question whether you want to count lost IVF babies at all, but since we regard the forced sterilisation of gypsies and others by the Nazis as genocide, we cannot pretend these “lock down forced infertilities” are not a form a damage that we should count as a loss. Maybe not 100%, but not 0% either.</a:t>
            </a:r>
          </a:p>
          <a:p>
            <a:endParaRPr lang="en-AU" dirty="0"/>
          </a:p>
          <a:p>
            <a:r>
              <a:rPr lang="en-AU" dirty="0"/>
              <a:t>Note that one could have lock downs without stopping IVF treatment, but this has not happened widely and is difficult (fear makes this hard: unless you address the fear, IVF operations remain viewed as a liability).</a:t>
            </a:r>
          </a:p>
        </p:txBody>
      </p:sp>
    </p:spTree>
    <p:extLst>
      <p:ext uri="{BB962C8B-B14F-4D97-AF65-F5344CB8AC3E}">
        <p14:creationId xmlns:p14="http://schemas.microsoft.com/office/powerpoint/2010/main" val="261061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Bringing it together: scenarios</a:t>
            </a:r>
          </a:p>
        </p:txBody>
      </p:sp>
      <p:sp>
        <p:nvSpPr>
          <p:cNvPr id="3" name="Content Placeholder 2"/>
          <p:cNvSpPr>
            <a:spLocks noGrp="1"/>
          </p:cNvSpPr>
          <p:nvPr>
            <p:ph idx="1"/>
          </p:nvPr>
        </p:nvSpPr>
        <p:spPr/>
        <p:txBody>
          <a:bodyPr/>
          <a:lstStyle/>
          <a:p>
            <a:r>
              <a:rPr lang="en-AU" dirty="0"/>
              <a:t>CBA analysis 1: All of humanity’s reactions to </a:t>
            </a:r>
            <a:r>
              <a:rPr lang="en-AU" dirty="0" err="1"/>
              <a:t>covid</a:t>
            </a:r>
            <a:r>
              <a:rPr lang="en-AU" dirty="0"/>
              <a:t> versus “shrug shoulders”</a:t>
            </a:r>
          </a:p>
          <a:p>
            <a:endParaRPr lang="en-AU" dirty="0"/>
          </a:p>
          <a:p>
            <a:r>
              <a:rPr lang="en-AU" dirty="0"/>
              <a:t>CBA analysis 2: An additional month of “half lock downs” in Australia versus “ shrug shoulders: regular economic and social life”</a:t>
            </a:r>
          </a:p>
          <a:p>
            <a:pPr lvl="1"/>
            <a:r>
              <a:rPr lang="en-AU" dirty="0"/>
              <a:t>Note that if you believe there is a transition path between lock downs and regular life, then that does not alter the basic calculation: a month sooner one eases the lock down, a month sooner one starts the transition, so a month sooner one is back to normal.</a:t>
            </a:r>
          </a:p>
        </p:txBody>
      </p:sp>
    </p:spTree>
    <p:extLst>
      <p:ext uri="{BB962C8B-B14F-4D97-AF65-F5344CB8AC3E}">
        <p14:creationId xmlns:p14="http://schemas.microsoft.com/office/powerpoint/2010/main" val="382280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All of </a:t>
            </a:r>
            <a:r>
              <a:rPr lang="en-AU" dirty="0" err="1"/>
              <a:t>humanitys</a:t>
            </a:r>
            <a:r>
              <a:rPr lang="en-AU" dirty="0"/>
              <a:t>’ reaction</a:t>
            </a:r>
          </a:p>
        </p:txBody>
      </p:sp>
      <p:sp>
        <p:nvSpPr>
          <p:cNvPr id="3" name="Content Placeholder 2"/>
          <p:cNvSpPr>
            <a:spLocks noGrp="1"/>
          </p:cNvSpPr>
          <p:nvPr>
            <p:ph idx="1"/>
          </p:nvPr>
        </p:nvSpPr>
        <p:spPr>
          <a:xfrm>
            <a:off x="838199" y="1515035"/>
            <a:ext cx="11053713" cy="5149716"/>
          </a:xfrm>
        </p:spPr>
        <p:txBody>
          <a:bodyPr>
            <a:normAutofit/>
          </a:bodyPr>
          <a:lstStyle/>
          <a:p>
            <a:r>
              <a:rPr lang="en-AU" dirty="0"/>
              <a:t>Potential benefits: lock downs saved between 0% and 1% of the world population, where the victims would live 3 to 5 regular years. </a:t>
            </a:r>
          </a:p>
          <a:p>
            <a:pPr lvl="1"/>
            <a:r>
              <a:rPr lang="en-AU" dirty="0"/>
              <a:t>Huge differences by country. Australia probably had a “rho&lt;1” anyway so never faced a serious threat. New York might have saved 0.2% of its population if they had </a:t>
            </a:r>
            <a:r>
              <a:rPr lang="en-AU" b="1" dirty="0"/>
              <a:t>dispersed</a:t>
            </a:r>
            <a:r>
              <a:rPr lang="en-AU" dirty="0"/>
              <a:t> that population immediately at the outset of the pandemic.</a:t>
            </a:r>
          </a:p>
          <a:p>
            <a:pPr lvl="1"/>
            <a:r>
              <a:rPr lang="en-AU" dirty="0"/>
              <a:t>Sweden is showing herd immunity can be achieved with total mortality rates of around 0.05%. The US (through incompetence rather than design) looks like getting the same outcome.</a:t>
            </a:r>
          </a:p>
          <a:p>
            <a:pPr lvl="1"/>
            <a:r>
              <a:rPr lang="en-AU" dirty="0"/>
              <a:t>0.2% world mortality is </a:t>
            </a:r>
            <a:r>
              <a:rPr lang="en-AU" b="1" dirty="0"/>
              <a:t>15 million </a:t>
            </a:r>
            <a:r>
              <a:rPr lang="en-AU" b="1" dirty="0" err="1"/>
              <a:t>covid</a:t>
            </a:r>
            <a:r>
              <a:rPr lang="en-AU" b="1" dirty="0"/>
              <a:t> deaths </a:t>
            </a:r>
            <a:r>
              <a:rPr lang="en-AU" dirty="0"/>
              <a:t>is around 60 million years of regular life (valuing them at 4 regular years of life each). </a:t>
            </a:r>
          </a:p>
          <a:p>
            <a:pPr lvl="1"/>
            <a:r>
              <a:rPr lang="en-AU" dirty="0"/>
              <a:t>So lets count 60 million years of regular life saved, </a:t>
            </a:r>
            <a:r>
              <a:rPr lang="en-AU" dirty="0" err="1"/>
              <a:t>ie</a:t>
            </a:r>
            <a:r>
              <a:rPr lang="en-AU" dirty="0"/>
              <a:t> </a:t>
            </a:r>
            <a:r>
              <a:rPr lang="en-AU" b="1" dirty="0"/>
              <a:t>360 million WELLBY</a:t>
            </a:r>
            <a:r>
              <a:rPr lang="en-AU" dirty="0"/>
              <a:t> as the “maximum benefits” of humanity’s reaction. </a:t>
            </a:r>
          </a:p>
          <a:p>
            <a:pPr lvl="1"/>
            <a:r>
              <a:rPr lang="en-AU" dirty="0"/>
              <a:t>Note this is </a:t>
            </a:r>
            <a:r>
              <a:rPr lang="en-AU" b="1" dirty="0"/>
              <a:t>50 times the current world mortality, so very generous to the benefits of lock downs</a:t>
            </a:r>
            <a:r>
              <a:rPr lang="en-AU" dirty="0"/>
              <a:t>. </a:t>
            </a:r>
          </a:p>
          <a:p>
            <a:endParaRPr lang="en-AU" dirty="0"/>
          </a:p>
        </p:txBody>
      </p:sp>
    </p:spTree>
    <p:extLst>
      <p:ext uri="{BB962C8B-B14F-4D97-AF65-F5344CB8AC3E}">
        <p14:creationId xmlns:p14="http://schemas.microsoft.com/office/powerpoint/2010/main" val="4132158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Costs of all the reactions</a:t>
            </a:r>
          </a:p>
        </p:txBody>
      </p:sp>
      <p:sp>
        <p:nvSpPr>
          <p:cNvPr id="3" name="Content Placeholder 2"/>
          <p:cNvSpPr>
            <a:spLocks noGrp="1"/>
          </p:cNvSpPr>
          <p:nvPr>
            <p:ph idx="1"/>
          </p:nvPr>
        </p:nvSpPr>
        <p:spPr>
          <a:xfrm>
            <a:off x="838200" y="1825624"/>
            <a:ext cx="10515600" cy="5032375"/>
          </a:xfrm>
        </p:spPr>
        <p:txBody>
          <a:bodyPr>
            <a:normAutofit fontScale="85000" lnSpcReduction="20000"/>
          </a:bodyPr>
          <a:lstStyle/>
          <a:p>
            <a:r>
              <a:rPr lang="en-AU" dirty="0"/>
              <a:t>Costs from economic collapse via government expenditure: 1.2 billion WELLBY at least, probably around </a:t>
            </a:r>
            <a:r>
              <a:rPr lang="en-AU" b="1" dirty="0"/>
              <a:t>5 billion WELLBY</a:t>
            </a:r>
            <a:r>
              <a:rPr lang="en-AU" dirty="0"/>
              <a:t>. </a:t>
            </a:r>
          </a:p>
          <a:p>
            <a:r>
              <a:rPr lang="en-AU" dirty="0"/>
              <a:t>Cost via the mental anguish of unemployment: minimum 120 million WELLBY lost, probably more like </a:t>
            </a:r>
            <a:r>
              <a:rPr lang="en-AU" b="1" dirty="0"/>
              <a:t>1.5 billion WELLBY </a:t>
            </a:r>
            <a:r>
              <a:rPr lang="en-AU" dirty="0"/>
              <a:t>lost.</a:t>
            </a:r>
          </a:p>
          <a:p>
            <a:r>
              <a:rPr lang="en-AU" dirty="0"/>
              <a:t>Cost via loneliness/stress if lock downs on average applied for 2 months to 4 billion people: </a:t>
            </a:r>
            <a:r>
              <a:rPr lang="en-AU" b="1" dirty="0"/>
              <a:t>333 million WELLBY</a:t>
            </a:r>
            <a:r>
              <a:rPr lang="en-AU" dirty="0"/>
              <a:t>. </a:t>
            </a:r>
          </a:p>
          <a:p>
            <a:endParaRPr lang="en-AU" dirty="0"/>
          </a:p>
          <a:p>
            <a:r>
              <a:rPr lang="en-AU" dirty="0"/>
              <a:t>In total, a minimum or 1.5 billion WELLBY, probably closer to </a:t>
            </a:r>
            <a:r>
              <a:rPr lang="en-AU" b="1" dirty="0"/>
              <a:t>7 billion WELLBY</a:t>
            </a:r>
            <a:r>
              <a:rPr lang="en-AU" dirty="0"/>
              <a:t>, equivalent to 1.16 billion regular years, or 250 to 400 million corona virus deaths.</a:t>
            </a:r>
          </a:p>
          <a:p>
            <a:r>
              <a:rPr lang="en-AU" dirty="0"/>
              <a:t>So the costs outweigh the benefits by a </a:t>
            </a:r>
            <a:r>
              <a:rPr lang="en-AU" b="1" dirty="0"/>
              <a:t>minimum of a factor of 5 </a:t>
            </a:r>
            <a:r>
              <a:rPr lang="en-AU" dirty="0"/>
              <a:t>and more probably a factor of </a:t>
            </a:r>
            <a:r>
              <a:rPr lang="en-AU" b="1" dirty="0"/>
              <a:t>100</a:t>
            </a:r>
            <a:r>
              <a:rPr lang="en-AU" dirty="0"/>
              <a:t>.</a:t>
            </a:r>
          </a:p>
          <a:p>
            <a:endParaRPr lang="en-AU" dirty="0"/>
          </a:p>
          <a:p>
            <a:r>
              <a:rPr lang="en-AU" dirty="0"/>
              <a:t>On top of this come IVF baby costs, health costs due to reduced services, disruption of education, etc.</a:t>
            </a:r>
          </a:p>
        </p:txBody>
      </p:sp>
    </p:spTree>
    <p:extLst>
      <p:ext uri="{BB962C8B-B14F-4D97-AF65-F5344CB8AC3E}">
        <p14:creationId xmlns:p14="http://schemas.microsoft.com/office/powerpoint/2010/main" val="3024969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627" y="181303"/>
            <a:ext cx="11218682" cy="832079"/>
          </a:xfrm>
        </p:spPr>
        <p:txBody>
          <a:bodyPr/>
          <a:lstStyle/>
          <a:p>
            <a:r>
              <a:rPr lang="en-AU" dirty="0"/>
              <a:t>C-B on policies in Australia?</a:t>
            </a:r>
          </a:p>
        </p:txBody>
      </p:sp>
      <p:sp>
        <p:nvSpPr>
          <p:cNvPr id="3" name="Content Placeholder 2"/>
          <p:cNvSpPr>
            <a:spLocks noGrp="1"/>
          </p:cNvSpPr>
          <p:nvPr>
            <p:ph idx="1"/>
          </p:nvPr>
        </p:nvSpPr>
        <p:spPr>
          <a:xfrm>
            <a:off x="131975" y="1107649"/>
            <a:ext cx="11934334" cy="5613662"/>
          </a:xfrm>
        </p:spPr>
        <p:txBody>
          <a:bodyPr>
            <a:normAutofit/>
          </a:bodyPr>
          <a:lstStyle/>
          <a:p>
            <a:r>
              <a:rPr lang="en-AU" dirty="0"/>
              <a:t>Let us calculate something quite simple:</a:t>
            </a:r>
          </a:p>
          <a:p>
            <a:pPr lvl="1"/>
            <a:r>
              <a:rPr lang="en-AU" dirty="0"/>
              <a:t>Costs per month of “no recovery and minimal lock downs”, meaning no reduction in unemployment, recovery of GDP, end of only half the social isolation. </a:t>
            </a:r>
          </a:p>
          <a:p>
            <a:pPr lvl="1"/>
            <a:r>
              <a:rPr lang="en-AU" dirty="0"/>
              <a:t>One can see this as the “costs” of ongoing but not complete lock downs. One can compare that with what one believes the “benefits” would be. </a:t>
            </a:r>
          </a:p>
        </p:txBody>
      </p:sp>
    </p:spTree>
    <p:extLst>
      <p:ext uri="{BB962C8B-B14F-4D97-AF65-F5344CB8AC3E}">
        <p14:creationId xmlns:p14="http://schemas.microsoft.com/office/powerpoint/2010/main" val="393303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to judge reactions to a pandemic?</a:t>
            </a:r>
          </a:p>
        </p:txBody>
      </p:sp>
      <p:sp>
        <p:nvSpPr>
          <p:cNvPr id="3" name="Content Placeholder 2"/>
          <p:cNvSpPr>
            <a:spLocks noGrp="1"/>
          </p:cNvSpPr>
          <p:nvPr>
            <p:ph idx="1"/>
          </p:nvPr>
        </p:nvSpPr>
        <p:spPr>
          <a:xfrm>
            <a:off x="286732" y="1401419"/>
            <a:ext cx="11581614" cy="5272758"/>
          </a:xfrm>
        </p:spPr>
        <p:txBody>
          <a:bodyPr/>
          <a:lstStyle/>
          <a:p>
            <a:r>
              <a:rPr lang="en-AU" dirty="0"/>
              <a:t>You want to know how bad the pandemic could be.</a:t>
            </a:r>
          </a:p>
          <a:p>
            <a:pPr lvl="1"/>
            <a:r>
              <a:rPr lang="en-AU" dirty="0"/>
              <a:t>What would happen if you treated it like just another disease?</a:t>
            </a:r>
          </a:p>
          <a:p>
            <a:pPr lvl="1"/>
            <a:r>
              <a:rPr lang="en-AU" dirty="0"/>
              <a:t>What would happen if you did specific things, like lock downs, track-and-trace, etc.?</a:t>
            </a:r>
          </a:p>
          <a:p>
            <a:endParaRPr lang="en-AU" dirty="0"/>
          </a:p>
          <a:p>
            <a:endParaRPr lang="en-AU" dirty="0"/>
          </a:p>
          <a:p>
            <a:r>
              <a:rPr lang="en-AU" dirty="0"/>
              <a:t>And you want to know how damaging reactions to the pandemic could be.</a:t>
            </a:r>
          </a:p>
          <a:p>
            <a:pPr lvl="1"/>
            <a:r>
              <a:rPr lang="en-AU" dirty="0"/>
              <a:t>The reaction in its totality includes the effect of fear and hysteria, with or without government intervention.</a:t>
            </a:r>
          </a:p>
          <a:p>
            <a:pPr lvl="1"/>
            <a:r>
              <a:rPr lang="en-AU" dirty="0"/>
              <a:t>For specific things, one has several counterfactuals in mind: from “shrug shoulder” to “ minimal community and government reaction”. One chooses the actual counterfactual when presenting various scenarios via cost-benefit.</a:t>
            </a:r>
          </a:p>
          <a:p>
            <a:endParaRPr lang="en-AU" dirty="0"/>
          </a:p>
        </p:txBody>
      </p:sp>
    </p:spTree>
    <p:extLst>
      <p:ext uri="{BB962C8B-B14F-4D97-AF65-F5344CB8AC3E}">
        <p14:creationId xmlns:p14="http://schemas.microsoft.com/office/powerpoint/2010/main" val="4280692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 Costs per month of no recovery</a:t>
            </a:r>
            <a:br>
              <a:rPr lang="en-AU" dirty="0"/>
            </a:br>
            <a:endParaRPr lang="en-AU" dirty="0"/>
          </a:p>
        </p:txBody>
      </p:sp>
      <p:sp>
        <p:nvSpPr>
          <p:cNvPr id="3" name="Content Placeholder 2"/>
          <p:cNvSpPr>
            <a:spLocks noGrp="1"/>
          </p:cNvSpPr>
          <p:nvPr>
            <p:ph idx="1"/>
          </p:nvPr>
        </p:nvSpPr>
        <p:spPr>
          <a:xfrm>
            <a:off x="329152" y="1307150"/>
            <a:ext cx="11718303" cy="5433015"/>
          </a:xfrm>
        </p:spPr>
        <p:txBody>
          <a:bodyPr>
            <a:normAutofit/>
          </a:bodyPr>
          <a:lstStyle/>
          <a:p>
            <a:endParaRPr lang="en-AU" dirty="0"/>
          </a:p>
          <a:p>
            <a:r>
              <a:rPr lang="en-AU" dirty="0"/>
              <a:t>Costs 1: loneliness/stress of 11 million Australians = 5.5/12 = 480,000 WELLBY</a:t>
            </a:r>
          </a:p>
          <a:p>
            <a:r>
              <a:rPr lang="en-AU" dirty="0"/>
              <a:t>Cost 2: continued unemployment of one million Australians = 0.7/12 = 58,000 WELLBY</a:t>
            </a:r>
          </a:p>
          <a:p>
            <a:r>
              <a:rPr lang="en-AU" dirty="0"/>
              <a:t>Cost 3: 1000 IVF babies prevented = 1,000*80*6= 480,000 WELLBY. </a:t>
            </a:r>
          </a:p>
          <a:p>
            <a:r>
              <a:rPr lang="en-AU" dirty="0"/>
              <a:t>Cost 4: reduced government expenses proportional to GDP loss = 6.7 billion = 63,000 QALY and 380,000 WELLBY per month at the minimum. </a:t>
            </a:r>
          </a:p>
          <a:p>
            <a:endParaRPr lang="en-AU" dirty="0"/>
          </a:p>
          <a:p>
            <a:r>
              <a:rPr lang="en-AU" dirty="0"/>
              <a:t>So </a:t>
            </a:r>
            <a:r>
              <a:rPr lang="en-AU" b="1" dirty="0"/>
              <a:t>costs of postponing recovery and continuing 50% social isolation is at least 1,400,000 WELLBY per month, equivalent to 48,000 lives lost per month</a:t>
            </a:r>
            <a:r>
              <a:rPr lang="en-AU" dirty="0"/>
              <a:t>.</a:t>
            </a:r>
          </a:p>
        </p:txBody>
      </p:sp>
    </p:spTree>
    <p:extLst>
      <p:ext uri="{BB962C8B-B14F-4D97-AF65-F5344CB8AC3E}">
        <p14:creationId xmlns:p14="http://schemas.microsoft.com/office/powerpoint/2010/main" val="3028426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Benefits of lock downs.</a:t>
            </a:r>
          </a:p>
        </p:txBody>
      </p:sp>
      <p:sp>
        <p:nvSpPr>
          <p:cNvPr id="3" name="Content Placeholder 2"/>
          <p:cNvSpPr>
            <a:spLocks noGrp="1"/>
          </p:cNvSpPr>
          <p:nvPr>
            <p:ph idx="1"/>
          </p:nvPr>
        </p:nvSpPr>
        <p:spPr/>
        <p:txBody>
          <a:bodyPr/>
          <a:lstStyle/>
          <a:p>
            <a:r>
              <a:rPr lang="en-AU" dirty="0"/>
              <a:t>Benefits 100 prevented </a:t>
            </a:r>
            <a:r>
              <a:rPr lang="en-AU" dirty="0" err="1"/>
              <a:t>covid</a:t>
            </a:r>
            <a:r>
              <a:rPr lang="en-AU" dirty="0"/>
              <a:t> deaths per month = 100*30 WELLBY = 3000 WELLBY (thus assuming 5 good years per prevented death). </a:t>
            </a:r>
          </a:p>
          <a:p>
            <a:endParaRPr lang="en-AU" dirty="0"/>
          </a:p>
          <a:p>
            <a:r>
              <a:rPr lang="en-AU" dirty="0"/>
              <a:t>Benefits 5,000 prevented deaths per month = 150,000 WELLBY.</a:t>
            </a:r>
          </a:p>
          <a:p>
            <a:endParaRPr lang="en-AU" dirty="0"/>
          </a:p>
          <a:p>
            <a:r>
              <a:rPr lang="en-AU" dirty="0"/>
              <a:t>So costs versus benefits ranges from 10 to 500.</a:t>
            </a:r>
          </a:p>
          <a:p>
            <a:endParaRPr lang="en-AU" dirty="0"/>
          </a:p>
        </p:txBody>
      </p:sp>
    </p:spTree>
    <p:extLst>
      <p:ext uri="{BB962C8B-B14F-4D97-AF65-F5344CB8AC3E}">
        <p14:creationId xmlns:p14="http://schemas.microsoft.com/office/powerpoint/2010/main" val="1150260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679" y="-125069"/>
            <a:ext cx="3681952" cy="1325563"/>
          </a:xfrm>
        </p:spPr>
        <p:txBody>
          <a:bodyPr/>
          <a:lstStyle/>
          <a:p>
            <a:r>
              <a:rPr lang="en-AU" dirty="0"/>
              <a:t>Conclusion</a:t>
            </a:r>
          </a:p>
        </p:txBody>
      </p:sp>
      <p:sp>
        <p:nvSpPr>
          <p:cNvPr id="3" name="Content Placeholder 2"/>
          <p:cNvSpPr>
            <a:spLocks noGrp="1"/>
          </p:cNvSpPr>
          <p:nvPr>
            <p:ph idx="1"/>
          </p:nvPr>
        </p:nvSpPr>
        <p:spPr>
          <a:xfrm>
            <a:off x="0" y="1250590"/>
            <a:ext cx="12099303" cy="4975814"/>
          </a:xfrm>
        </p:spPr>
        <p:txBody>
          <a:bodyPr>
            <a:normAutofit fontScale="92500" lnSpcReduction="20000"/>
          </a:bodyPr>
          <a:lstStyle/>
          <a:p>
            <a:r>
              <a:rPr lang="en-AU" dirty="0"/>
              <a:t>The WELLBY cost-benefit approach allows one to add up apples and pears: loneliness and death, government expenditure and IVF babies.</a:t>
            </a:r>
          </a:p>
          <a:p>
            <a:endParaRPr lang="en-AU" dirty="0"/>
          </a:p>
          <a:p>
            <a:r>
              <a:rPr lang="en-AU" dirty="0"/>
              <a:t>There is a huge literature to draw on as to the “rough effects” of circumstances on wellbeing. So it’s a powerful tool for when there are many conflicting effects.</a:t>
            </a:r>
          </a:p>
          <a:p>
            <a:endParaRPr lang="en-AU" dirty="0"/>
          </a:p>
          <a:p>
            <a:r>
              <a:rPr lang="en-AU" dirty="0"/>
              <a:t>Scenarios require assumptions. That is true for all decisions.</a:t>
            </a:r>
          </a:p>
          <a:p>
            <a:endParaRPr lang="en-AU" dirty="0"/>
          </a:p>
          <a:p>
            <a:r>
              <a:rPr lang="en-AU" dirty="0"/>
              <a:t>Implied costs of the reactions to </a:t>
            </a:r>
            <a:r>
              <a:rPr lang="en-AU" dirty="0" err="1"/>
              <a:t>covid</a:t>
            </a:r>
            <a:r>
              <a:rPr lang="en-AU" dirty="0"/>
              <a:t> outweigh the benefits in any metric (healthy lives lived, happy lives lived) by at least a factor of 10. </a:t>
            </a:r>
          </a:p>
          <a:p>
            <a:endParaRPr lang="en-AU" dirty="0"/>
          </a:p>
          <a:p>
            <a:r>
              <a:rPr lang="en-AU" dirty="0"/>
              <a:t>By any metric (lives/heath/WELLBY), delaying recovery in Australia with continued lock downs has far higher costs </a:t>
            </a:r>
            <a:r>
              <a:rPr lang="en-AU"/>
              <a:t>than benefits. </a:t>
            </a:r>
            <a:endParaRPr lang="en-AU" dirty="0"/>
          </a:p>
        </p:txBody>
      </p:sp>
    </p:spTree>
    <p:extLst>
      <p:ext uri="{BB962C8B-B14F-4D97-AF65-F5344CB8AC3E}">
        <p14:creationId xmlns:p14="http://schemas.microsoft.com/office/powerpoint/2010/main" val="1095625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3780029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Suggested selected reading:</a:t>
            </a:r>
          </a:p>
        </p:txBody>
      </p:sp>
      <p:sp>
        <p:nvSpPr>
          <p:cNvPr id="3" name="Content Placeholder 2"/>
          <p:cNvSpPr>
            <a:spLocks noGrp="1"/>
          </p:cNvSpPr>
          <p:nvPr>
            <p:ph idx="1"/>
          </p:nvPr>
        </p:nvSpPr>
        <p:spPr/>
        <p:txBody>
          <a:bodyPr/>
          <a:lstStyle/>
          <a:p>
            <a:r>
              <a:rPr lang="en-AU" dirty="0"/>
              <a:t>Clark et al. (2019). Origins of Happiness. </a:t>
            </a:r>
            <a:r>
              <a:rPr lang="en-AU" dirty="0">
                <a:hlinkClick r:id="rId2"/>
              </a:rPr>
              <a:t>https://press.princeton.edu/books/hardcover/9780691177892/the-origins-of-happiness</a:t>
            </a:r>
            <a:endParaRPr lang="en-AU" dirty="0"/>
          </a:p>
          <a:p>
            <a:r>
              <a:rPr lang="en-AU" dirty="0"/>
              <a:t>http://clubtroppo.com.au/2020/03/21/the-corona-dilemma </a:t>
            </a:r>
          </a:p>
          <a:p>
            <a:r>
              <a:rPr lang="en-AU" dirty="0" err="1"/>
              <a:t>Frijters</a:t>
            </a:r>
            <a:r>
              <a:rPr lang="en-AU" dirty="0"/>
              <a:t>, P., Krekel, C. (2020). Handbook for Wellbeing Policy. Oxford University Press forthcoming. Current version available on request.</a:t>
            </a:r>
          </a:p>
          <a:p>
            <a:r>
              <a:rPr lang="en-AU" dirty="0" err="1"/>
              <a:t>Frijters</a:t>
            </a:r>
            <a:r>
              <a:rPr lang="en-AU" dirty="0"/>
              <a:t> et al. The WELLBY, BPP. </a:t>
            </a:r>
            <a:r>
              <a:rPr lang="en-AU" dirty="0">
                <a:hlinkClick r:id="rId3"/>
              </a:rPr>
              <a:t>https://doi.org/10.1017/bpp.2019.39</a:t>
            </a:r>
            <a:endParaRPr lang="en-AU" dirty="0"/>
          </a:p>
          <a:p>
            <a:endParaRPr lang="en-AU" dirty="0"/>
          </a:p>
          <a:p>
            <a:r>
              <a:rPr lang="en-AU" dirty="0"/>
              <a:t>Personal notes on the epidemiology: on request. </a:t>
            </a:r>
          </a:p>
          <a:p>
            <a:endParaRPr lang="en-AU" dirty="0"/>
          </a:p>
        </p:txBody>
      </p:sp>
    </p:spTree>
    <p:extLst>
      <p:ext uri="{BB962C8B-B14F-4D97-AF65-F5344CB8AC3E}">
        <p14:creationId xmlns:p14="http://schemas.microsoft.com/office/powerpoint/2010/main" val="1683063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Additional slides to aid discussions</a:t>
            </a:r>
          </a:p>
        </p:txBody>
      </p:sp>
      <p:sp>
        <p:nvSpPr>
          <p:cNvPr id="3" name="Content Placeholder 2"/>
          <p:cNvSpPr>
            <a:spLocks noGrp="1"/>
          </p:cNvSpPr>
          <p:nvPr>
            <p:ph idx="1"/>
          </p:nvPr>
        </p:nvSpPr>
        <p:spPr/>
        <p:txBody>
          <a:bodyPr/>
          <a:lstStyle/>
          <a:p>
            <a:endParaRPr lang="en-AU" dirty="0"/>
          </a:p>
        </p:txBody>
      </p:sp>
    </p:spTree>
    <p:extLst>
      <p:ext uri="{BB962C8B-B14F-4D97-AF65-F5344CB8AC3E}">
        <p14:creationId xmlns:p14="http://schemas.microsoft.com/office/powerpoint/2010/main" val="1864083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627" y="181303"/>
            <a:ext cx="11218682" cy="832079"/>
          </a:xfrm>
        </p:spPr>
        <p:txBody>
          <a:bodyPr/>
          <a:lstStyle/>
          <a:p>
            <a:r>
              <a:rPr lang="en-AU" dirty="0"/>
              <a:t>C-B on a month of lock downs in Australia?</a:t>
            </a:r>
          </a:p>
        </p:txBody>
      </p:sp>
      <p:sp>
        <p:nvSpPr>
          <p:cNvPr id="3" name="Content Placeholder 2"/>
          <p:cNvSpPr>
            <a:spLocks noGrp="1"/>
          </p:cNvSpPr>
          <p:nvPr>
            <p:ph idx="1"/>
          </p:nvPr>
        </p:nvSpPr>
        <p:spPr>
          <a:xfrm>
            <a:off x="131975" y="1107649"/>
            <a:ext cx="11934334" cy="5613662"/>
          </a:xfrm>
        </p:spPr>
        <p:txBody>
          <a:bodyPr>
            <a:normAutofit lnSpcReduction="10000"/>
          </a:bodyPr>
          <a:lstStyle/>
          <a:p>
            <a:r>
              <a:rPr lang="en-AU" dirty="0"/>
              <a:t>Here one must make a stand on how many corona virus deaths are saved by continued lock downs in Australia for another month versus a counterfactual in which the borders are fully opened and the virus can spread.</a:t>
            </a:r>
          </a:p>
          <a:p>
            <a:endParaRPr lang="en-AU" dirty="0"/>
          </a:p>
          <a:p>
            <a:r>
              <a:rPr lang="en-AU" dirty="0"/>
              <a:t>This is an epidemiological questions on which honest opinions differ. Some say rho&lt;1 anyway and so the answer would be “a few hundred”. Others say 0.5% of the population would eventually die so the answer would be “100,000 if we have full open borders”. Yet others say “something else would have few deaths as well” (apps, targeted isolation, quarantines, etc.). </a:t>
            </a:r>
          </a:p>
          <a:p>
            <a:endParaRPr lang="en-AU" dirty="0"/>
          </a:p>
          <a:p>
            <a:r>
              <a:rPr lang="en-AU" dirty="0"/>
              <a:t>Since the social and economic effects are large of most forms of inhibited movement and continued fear, the most relevant options are “continued fear and thus continued isolation policies for at least half the population” versus “shrug shoulders”. </a:t>
            </a:r>
          </a:p>
        </p:txBody>
      </p:sp>
    </p:spTree>
    <p:extLst>
      <p:ext uri="{BB962C8B-B14F-4D97-AF65-F5344CB8AC3E}">
        <p14:creationId xmlns:p14="http://schemas.microsoft.com/office/powerpoint/2010/main" val="703438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3358" y="1027906"/>
            <a:ext cx="11020720" cy="5830094"/>
          </a:xfrm>
        </p:spPr>
        <p:txBody>
          <a:bodyPr>
            <a:normAutofit fontScale="85000" lnSpcReduction="20000"/>
          </a:bodyPr>
          <a:lstStyle/>
          <a:p>
            <a:r>
              <a:rPr lang="en-AU" dirty="0"/>
              <a:t>Continued Lockdown equals</a:t>
            </a:r>
          </a:p>
          <a:p>
            <a:pPr lvl="1"/>
            <a:r>
              <a:rPr lang="en-AU" dirty="0"/>
              <a:t>Continued fear, half the population locked up, no economic recovery but a </a:t>
            </a:r>
            <a:r>
              <a:rPr lang="en-AU" dirty="0" err="1"/>
              <a:t>flatlined</a:t>
            </a:r>
            <a:r>
              <a:rPr lang="en-AU" dirty="0"/>
              <a:t> number of unemployment equal to 1 million above normal rates.</a:t>
            </a:r>
          </a:p>
          <a:p>
            <a:pPr lvl="1"/>
            <a:r>
              <a:rPr lang="en-AU" dirty="0"/>
              <a:t>Why </a:t>
            </a:r>
            <a:r>
              <a:rPr lang="en-AU" dirty="0" err="1"/>
              <a:t>flatlined</a:t>
            </a:r>
            <a:r>
              <a:rPr lang="en-AU" dirty="0"/>
              <a:t> economy? Tourism, students, property markets, hands-on services, international business, etc., continues to be very difficult and impaired. So no return of hospitality jobs, etc. </a:t>
            </a:r>
          </a:p>
          <a:p>
            <a:pPr lvl="1"/>
            <a:r>
              <a:rPr lang="en-AU" dirty="0"/>
              <a:t>GDP down 20% = 200 billion AUD per year = 80 billion less government expenditure per year = 6.7 billion less per month.</a:t>
            </a:r>
          </a:p>
          <a:p>
            <a:pPr lvl="1"/>
            <a:endParaRPr lang="en-AU" dirty="0"/>
          </a:p>
          <a:p>
            <a:pPr lvl="1"/>
            <a:endParaRPr lang="en-AU" dirty="0"/>
          </a:p>
          <a:p>
            <a:r>
              <a:rPr lang="en-AU" dirty="0"/>
              <a:t>Shrug shoulders equals</a:t>
            </a:r>
          </a:p>
          <a:p>
            <a:pPr lvl="1"/>
            <a:r>
              <a:rPr lang="en-AU" dirty="0"/>
              <a:t>Between a hundred and 5,000 additional </a:t>
            </a:r>
            <a:r>
              <a:rPr lang="en-AU" dirty="0" err="1"/>
              <a:t>covid</a:t>
            </a:r>
            <a:r>
              <a:rPr lang="en-AU" dirty="0"/>
              <a:t> deaths per month (so maximum costs smeared out over 20 months, which is the realistic arrival date of a vaccine). </a:t>
            </a:r>
          </a:p>
          <a:p>
            <a:pPr lvl="1"/>
            <a:r>
              <a:rPr lang="en-AU" dirty="0"/>
              <a:t>No social isolation costs. 1,000 IVF babies per month. Economic recovery starts so we get back to normal GDP and normal unemployment one month sooner than under continued lockdown.  </a:t>
            </a:r>
          </a:p>
          <a:p>
            <a:pPr lvl="1"/>
            <a:endParaRPr lang="en-AU" dirty="0"/>
          </a:p>
          <a:p>
            <a:r>
              <a:rPr lang="en-AU" dirty="0"/>
              <a:t>So the comparison here is between “continued repression that involves ongoing but not increasing misery” versus “recovery to normality but with more </a:t>
            </a:r>
            <a:r>
              <a:rPr lang="en-AU" dirty="0" err="1"/>
              <a:t>covid</a:t>
            </a:r>
            <a:r>
              <a:rPr lang="en-AU" dirty="0"/>
              <a:t> death”.</a:t>
            </a:r>
          </a:p>
          <a:p>
            <a:r>
              <a:rPr lang="en-AU" dirty="0"/>
              <a:t>You may want to think of other scenarios. The point here is illustration of how to do these calculations using a semi-realistic scenario.</a:t>
            </a:r>
          </a:p>
          <a:p>
            <a:endParaRPr lang="en-AU" dirty="0"/>
          </a:p>
        </p:txBody>
      </p:sp>
    </p:spTree>
    <p:extLst>
      <p:ext uri="{BB962C8B-B14F-4D97-AF65-F5344CB8AC3E}">
        <p14:creationId xmlns:p14="http://schemas.microsoft.com/office/powerpoint/2010/main" val="3447908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891497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Wellbeing Cost-Effectiveness</a:t>
            </a:r>
            <a:endParaRPr lang="en-GB" dirty="0"/>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r>
              <a:rPr lang="en-GB" dirty="0">
                <a:solidFill>
                  <a:srgbClr val="FF0000"/>
                </a:solidFill>
              </a:rPr>
              <a:t>Public cost </a:t>
            </a:r>
            <a:r>
              <a:rPr lang="en-GB" dirty="0"/>
              <a:t>– the whole of government net costs</a:t>
            </a:r>
          </a:p>
          <a:p>
            <a:r>
              <a:rPr lang="en-GB" dirty="0">
                <a:solidFill>
                  <a:srgbClr val="FF0000"/>
                </a:solidFill>
              </a:rPr>
              <a:t>Net Benefit </a:t>
            </a:r>
            <a:r>
              <a:rPr lang="en-GB" dirty="0"/>
              <a:t>– benefit in terms of a WELLBY: an additional unit of Life Satisfaction for one person for one year </a:t>
            </a:r>
          </a:p>
          <a:p>
            <a:endParaRPr lang="en-GB" dirty="0"/>
          </a:p>
        </p:txBody>
      </p:sp>
      <p:pic>
        <p:nvPicPr>
          <p:cNvPr id="6" name="Picture 5"/>
          <p:cNvPicPr>
            <a:picLocks noChangeAspect="1"/>
          </p:cNvPicPr>
          <p:nvPr/>
        </p:nvPicPr>
        <p:blipFill rotWithShape="1">
          <a:blip r:embed="rId3"/>
          <a:srcRect l="36953" t="18056" r="43672" b="71250"/>
          <a:stretch/>
        </p:blipFill>
        <p:spPr>
          <a:xfrm>
            <a:off x="4295774" y="2120901"/>
            <a:ext cx="3788477" cy="1176260"/>
          </a:xfrm>
          <a:prstGeom prst="rect">
            <a:avLst/>
          </a:prstGeom>
        </p:spPr>
      </p:pic>
    </p:spTree>
    <p:extLst>
      <p:ext uri="{BB962C8B-B14F-4D97-AF65-F5344CB8AC3E}">
        <p14:creationId xmlns:p14="http://schemas.microsoft.com/office/powerpoint/2010/main" val="3010613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751" y="-40227"/>
            <a:ext cx="5161960" cy="1364693"/>
          </a:xfrm>
        </p:spPr>
        <p:txBody>
          <a:bodyPr/>
          <a:lstStyle/>
          <a:p>
            <a:r>
              <a:rPr lang="en-AU" dirty="0"/>
              <a:t>Pandemics that were </a:t>
            </a:r>
            <a:br>
              <a:rPr lang="en-AU" dirty="0"/>
            </a:br>
            <a:r>
              <a:rPr lang="en-AU" dirty="0"/>
              <a:t>Terrible</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79449" y="67174"/>
            <a:ext cx="6114502" cy="6114502"/>
          </a:xfrm>
        </p:spPr>
      </p:pic>
      <p:sp>
        <p:nvSpPr>
          <p:cNvPr id="5" name="TextBox 4"/>
          <p:cNvSpPr txBox="1"/>
          <p:nvPr/>
        </p:nvSpPr>
        <p:spPr>
          <a:xfrm>
            <a:off x="447773" y="6381946"/>
            <a:ext cx="11538408" cy="369332"/>
          </a:xfrm>
          <a:prstGeom prst="rect">
            <a:avLst/>
          </a:prstGeom>
          <a:noFill/>
        </p:spPr>
        <p:txBody>
          <a:bodyPr wrap="square" rtlCol="0">
            <a:spAutoFit/>
          </a:bodyPr>
          <a:lstStyle/>
          <a:p>
            <a:r>
              <a:rPr lang="en-AU" dirty="0"/>
              <a:t>The plague: the black death that killed half of Europe in the 14</a:t>
            </a:r>
            <a:r>
              <a:rPr lang="en-AU" baseline="30000" dirty="0"/>
              <a:t>th</a:t>
            </a:r>
            <a:r>
              <a:rPr lang="en-AU" dirty="0"/>
              <a:t> century. Lock downs didn’t help much as rats spread it.</a:t>
            </a:r>
          </a:p>
        </p:txBody>
      </p:sp>
    </p:spTree>
    <p:extLst>
      <p:ext uri="{BB962C8B-B14F-4D97-AF65-F5344CB8AC3E}">
        <p14:creationId xmlns:p14="http://schemas.microsoft.com/office/powerpoint/2010/main" val="35032871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152400"/>
            <a:ext cx="9739460" cy="533400"/>
          </a:xfrm>
        </p:spPr>
        <p:txBody>
          <a:bodyPr>
            <a:normAutofit fontScale="90000"/>
          </a:bodyPr>
          <a:lstStyle/>
          <a:p>
            <a:r>
              <a:rPr lang="en-AU" altLang="en-US" dirty="0"/>
              <a:t>Cost-effectiveness of some low-hanging fruit…</a:t>
            </a:r>
          </a:p>
        </p:txBody>
      </p:sp>
      <p:pic>
        <p:nvPicPr>
          <p:cNvPr id="18435" name="Content Placeholder 6"/>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1066801"/>
            <a:ext cx="8991600" cy="4435475"/>
          </a:xfrm>
        </p:spPr>
      </p:pic>
      <p:sp>
        <p:nvSpPr>
          <p:cNvPr id="18436" name="Rectangle 5"/>
          <p:cNvSpPr>
            <a:spLocks noChangeArrowheads="1"/>
          </p:cNvSpPr>
          <p:nvPr/>
        </p:nvSpPr>
        <p:spPr bwMode="auto">
          <a:xfrm>
            <a:off x="3771900" y="5068889"/>
            <a:ext cx="45720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7000"/>
              </a:lnSpc>
              <a:spcAft>
                <a:spcPts val="600"/>
              </a:spcAft>
            </a:pPr>
            <a:r>
              <a:rPr lang="en-GB" altLang="en-US" b="1">
                <a:solidFill>
                  <a:srgbClr val="222222"/>
                </a:solidFill>
                <a:latin typeface="Calibri" panose="020F0502020204030204" pitchFamily="34" charset="0"/>
                <a:ea typeface="Times New Roman" panose="02020603050405020304" pitchFamily="18" charset="0"/>
                <a:cs typeface="Calibri" panose="020F0502020204030204" pitchFamily="34" charset="0"/>
              </a:rPr>
              <a:t>Figure 1: Cost per WELLBY of interventions at work, in the environment, and government services.</a:t>
            </a:r>
            <a:endParaRPr lang="en-AU" altLang="en-US" sz="20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667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Pandemics that weren’t </a:t>
            </a:r>
          </a:p>
        </p:txBody>
      </p:sp>
      <p:sp>
        <p:nvSpPr>
          <p:cNvPr id="3" name="Content Placeholder 2"/>
          <p:cNvSpPr>
            <a:spLocks noGrp="1"/>
          </p:cNvSpPr>
          <p:nvPr>
            <p:ph idx="1"/>
          </p:nvPr>
        </p:nvSpPr>
        <p:spPr/>
        <p:txBody>
          <a:bodyPr>
            <a:normAutofit fontScale="92500" lnSpcReduction="20000"/>
          </a:bodyPr>
          <a:lstStyle/>
          <a:p>
            <a:r>
              <a:rPr lang="en-AU" dirty="0"/>
              <a:t>UK “mad cow diseases” of the 1990s. In 1999, European Union scientists </a:t>
            </a:r>
            <a:r>
              <a:rPr lang="en-AU" dirty="0">
                <a:hlinkClick r:id="rId2"/>
              </a:rPr>
              <a:t>suggested up to 500,000 people</a:t>
            </a:r>
            <a:r>
              <a:rPr lang="en-AU" dirty="0"/>
              <a:t> could die from the UK mad cow disease. By October 2013, </a:t>
            </a:r>
            <a:r>
              <a:rPr lang="en-AU" dirty="0">
                <a:hlinkClick r:id="rId3"/>
              </a:rPr>
              <a:t>177 deaths</a:t>
            </a:r>
            <a:r>
              <a:rPr lang="en-AU" dirty="0"/>
              <a:t> were recorded from the disease. </a:t>
            </a:r>
          </a:p>
          <a:p>
            <a:endParaRPr lang="en-AU" dirty="0"/>
          </a:p>
          <a:p>
            <a:r>
              <a:rPr lang="en-AU" dirty="0"/>
              <a:t>“Avian Flu” of 2000s. In 2005, the UN’s coordinator David </a:t>
            </a:r>
            <a:r>
              <a:rPr lang="en-AU" dirty="0" err="1"/>
              <a:t>Nabarro</a:t>
            </a:r>
            <a:r>
              <a:rPr lang="en-AU" dirty="0"/>
              <a:t> </a:t>
            </a:r>
            <a:r>
              <a:rPr lang="en-AU" dirty="0">
                <a:hlinkClick r:id="rId4"/>
              </a:rPr>
              <a:t>warned</a:t>
            </a:r>
            <a:r>
              <a:rPr lang="en-AU" dirty="0"/>
              <a:t> between 5 to 150 million people could die from avian flu. The World Health Organization’s official estimates were 2–7.4 million. Only </a:t>
            </a:r>
            <a:r>
              <a:rPr lang="en-AU" dirty="0">
                <a:hlinkClick r:id="rId5"/>
              </a:rPr>
              <a:t>455 people died</a:t>
            </a:r>
            <a:r>
              <a:rPr lang="en-AU" dirty="0"/>
              <a:t> of bird flu from 2003–2019.</a:t>
            </a:r>
          </a:p>
          <a:p>
            <a:endParaRPr lang="en-AU" dirty="0"/>
          </a:p>
          <a:p>
            <a:r>
              <a:rPr lang="en-AU" dirty="0"/>
              <a:t>Swine flu 2009. The feared 1.3% fatality rate turned into an actual rate of </a:t>
            </a:r>
            <a:r>
              <a:rPr lang="en-AU" dirty="0">
                <a:hlinkClick r:id="rId6"/>
              </a:rPr>
              <a:t>0.02%</a:t>
            </a:r>
            <a:r>
              <a:rPr lang="en-AU" dirty="0"/>
              <a:t>, In the UK, against the “reasonable worst-case scenario” of 65,000 deaths, </a:t>
            </a:r>
            <a:r>
              <a:rPr lang="en-AU" dirty="0">
                <a:hlinkClick r:id="rId7"/>
              </a:rPr>
              <a:t>there were only 457</a:t>
            </a:r>
            <a:r>
              <a:rPr lang="en-AU" dirty="0"/>
              <a:t>. </a:t>
            </a:r>
          </a:p>
          <a:p>
            <a:endParaRPr lang="en-AU" dirty="0"/>
          </a:p>
        </p:txBody>
      </p:sp>
      <p:sp>
        <p:nvSpPr>
          <p:cNvPr id="4" name="TextBox 3"/>
          <p:cNvSpPr txBox="1"/>
          <p:nvPr/>
        </p:nvSpPr>
        <p:spPr>
          <a:xfrm>
            <a:off x="2813901" y="6268825"/>
            <a:ext cx="8003357" cy="646331"/>
          </a:xfrm>
          <a:prstGeom prst="rect">
            <a:avLst/>
          </a:prstGeom>
          <a:noFill/>
        </p:spPr>
        <p:txBody>
          <a:bodyPr wrap="square" rtlCol="0">
            <a:spAutoFit/>
          </a:bodyPr>
          <a:lstStyle/>
          <a:p>
            <a:r>
              <a:rPr lang="en-AU" dirty="0"/>
              <a:t>Hat tip Ramesh Thakur: https://www.lowyinstitute.org/the-interpreter/flattening-economy-costs-lives-livelihoods-and-freedoms-too </a:t>
            </a:r>
          </a:p>
        </p:txBody>
      </p:sp>
    </p:spTree>
    <p:extLst>
      <p:ext uri="{BB962C8B-B14F-4D97-AF65-F5344CB8AC3E}">
        <p14:creationId xmlns:p14="http://schemas.microsoft.com/office/powerpoint/2010/main" val="2865688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10515600" cy="1325563"/>
          </a:xfrm>
        </p:spPr>
        <p:txBody>
          <a:bodyPr/>
          <a:lstStyle/>
          <a:p>
            <a:r>
              <a:rPr lang="en-AU" dirty="0"/>
              <a:t>Quick look at </a:t>
            </a:r>
            <a:r>
              <a:rPr lang="en-AU" dirty="0" err="1"/>
              <a:t>covid</a:t>
            </a:r>
            <a:r>
              <a:rPr lang="en-AU" dirty="0"/>
              <a:t> death tolls</a:t>
            </a:r>
          </a:p>
        </p:txBody>
      </p:sp>
      <p:sp>
        <p:nvSpPr>
          <p:cNvPr id="3" name="Content Placeholder 2"/>
          <p:cNvSpPr>
            <a:spLocks noGrp="1"/>
          </p:cNvSpPr>
          <p:nvPr>
            <p:ph idx="1"/>
          </p:nvPr>
        </p:nvSpPr>
        <p:spPr>
          <a:xfrm>
            <a:off x="75415" y="1325563"/>
            <a:ext cx="11939048" cy="5579130"/>
          </a:xfrm>
        </p:spPr>
        <p:txBody>
          <a:bodyPr>
            <a:normAutofit fontScale="92500" lnSpcReduction="20000"/>
          </a:bodyPr>
          <a:lstStyle/>
          <a:p>
            <a:r>
              <a:rPr lang="en-AU" dirty="0"/>
              <a:t>UK fatality estimates for Covid-19 were scaled down dramatically by Imperial College London within two weeks, from </a:t>
            </a:r>
            <a:r>
              <a:rPr lang="en-AU" dirty="0">
                <a:hlinkClick r:id="rId2"/>
              </a:rPr>
              <a:t>510,000</a:t>
            </a:r>
            <a:r>
              <a:rPr lang="en-AU" dirty="0"/>
              <a:t> to </a:t>
            </a:r>
            <a:r>
              <a:rPr lang="en-AU" dirty="0">
                <a:hlinkClick r:id="rId3"/>
              </a:rPr>
              <a:t>20,000</a:t>
            </a:r>
            <a:r>
              <a:rPr lang="en-AU" dirty="0"/>
              <a:t> and then </a:t>
            </a:r>
            <a:r>
              <a:rPr lang="en-AU" dirty="0">
                <a:hlinkClick r:id="rId4"/>
              </a:rPr>
              <a:t>5,700</a:t>
            </a:r>
            <a:endParaRPr lang="en-AU" dirty="0"/>
          </a:p>
          <a:p>
            <a:r>
              <a:rPr lang="en-AU" dirty="0"/>
              <a:t>The WHO in February put out “case based fatality estimates” of 3-5%. This was then interpreted by many “scientists” to mean 3-5% of the world population, which would be over 200 million individuals.</a:t>
            </a:r>
          </a:p>
          <a:p>
            <a:r>
              <a:rPr lang="en-AU" dirty="0"/>
              <a:t>At present, the total recorded world death toll stands at around 320,000. That is the normal world death toll of </a:t>
            </a:r>
            <a:r>
              <a:rPr lang="en-AU" b="1" dirty="0"/>
              <a:t>two days</a:t>
            </a:r>
            <a:r>
              <a:rPr lang="en-AU" dirty="0"/>
              <a:t>.</a:t>
            </a:r>
          </a:p>
          <a:p>
            <a:r>
              <a:rPr lang="en-AU" dirty="0"/>
              <a:t>Those who die on average are old and have few remaining life years.</a:t>
            </a:r>
          </a:p>
          <a:p>
            <a:r>
              <a:rPr lang="en-AU" dirty="0"/>
              <a:t>The worst recorded death toll is New York (0.15%). A high toll for a Western country is 0.06%. Many countries have almost no deaths despite doing nothing much (Vietnam, the Indian countryside).</a:t>
            </a:r>
          </a:p>
          <a:p>
            <a:r>
              <a:rPr lang="en-AU" dirty="0"/>
              <a:t>So this is not the plague. Nor is it the Spanish Flu. In a “do little” scenario, the expected death toll, even in February 2020, among the </a:t>
            </a:r>
            <a:r>
              <a:rPr lang="en-AU" dirty="0" err="1"/>
              <a:t>moddelers</a:t>
            </a:r>
            <a:r>
              <a:rPr lang="en-AU" dirty="0"/>
              <a:t> was lower than 1% of the world population, and it was known that the victims had few years left.</a:t>
            </a:r>
          </a:p>
          <a:p>
            <a:r>
              <a:rPr lang="en-AU" dirty="0"/>
              <a:t>So one at the outset knew that any policy aimed at reducing </a:t>
            </a:r>
            <a:r>
              <a:rPr lang="en-AU" dirty="0" err="1"/>
              <a:t>covid</a:t>
            </a:r>
            <a:r>
              <a:rPr lang="en-AU" dirty="0"/>
              <a:t> deaths could maximally “save” 1% of lives and much less than 1% of life-years. How much what policy could save is far less certain.</a:t>
            </a:r>
          </a:p>
        </p:txBody>
      </p:sp>
    </p:spTree>
    <p:extLst>
      <p:ext uri="{BB962C8B-B14F-4D97-AF65-F5344CB8AC3E}">
        <p14:creationId xmlns:p14="http://schemas.microsoft.com/office/powerpoint/2010/main" val="4253756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979" y="49327"/>
            <a:ext cx="10515600" cy="1325563"/>
          </a:xfrm>
        </p:spPr>
        <p:txBody>
          <a:bodyPr/>
          <a:lstStyle/>
          <a:p>
            <a:r>
              <a:rPr lang="en-AU" dirty="0"/>
              <a:t>Some sense of scale of effects.</a:t>
            </a:r>
          </a:p>
        </p:txBody>
      </p:sp>
      <p:sp>
        <p:nvSpPr>
          <p:cNvPr id="3" name="Content Placeholder 2"/>
          <p:cNvSpPr>
            <a:spLocks noGrp="1"/>
          </p:cNvSpPr>
          <p:nvPr>
            <p:ph idx="1"/>
          </p:nvPr>
        </p:nvSpPr>
        <p:spPr>
          <a:xfrm>
            <a:off x="404566" y="1528680"/>
            <a:ext cx="11787433" cy="4909827"/>
          </a:xfrm>
        </p:spPr>
        <p:txBody>
          <a:bodyPr>
            <a:normAutofit lnSpcReduction="10000"/>
          </a:bodyPr>
          <a:lstStyle/>
          <a:p>
            <a:r>
              <a:rPr lang="en-AU" dirty="0"/>
              <a:t>More than 100 million new unemployed in the West. 400 million worldwide.</a:t>
            </a:r>
          </a:p>
          <a:p>
            <a:r>
              <a:rPr lang="en-AU" dirty="0"/>
              <a:t>A GDP drop of 20% in the West and elsewhere.</a:t>
            </a:r>
          </a:p>
          <a:p>
            <a:r>
              <a:rPr lang="en-AU" dirty="0"/>
              <a:t>A feared famine and loss of </a:t>
            </a:r>
            <a:r>
              <a:rPr lang="en-AU" dirty="0" err="1"/>
              <a:t>innoculations</a:t>
            </a:r>
            <a:r>
              <a:rPr lang="en-AU" dirty="0"/>
              <a:t> in poor countries costing many millions.</a:t>
            </a:r>
          </a:p>
          <a:p>
            <a:r>
              <a:rPr lang="en-AU" dirty="0"/>
              <a:t>Civil wars brewing in Lebanon, India (with the Muslims blamed), and parts of Africa.</a:t>
            </a:r>
          </a:p>
          <a:p>
            <a:r>
              <a:rPr lang="en-AU" dirty="0"/>
              <a:t>Mass loneliness in lock down territories.</a:t>
            </a:r>
          </a:p>
          <a:p>
            <a:r>
              <a:rPr lang="en-AU" dirty="0"/>
              <a:t>20,000 prevented IVF babies per month in the West. The same again elsewhere.</a:t>
            </a:r>
          </a:p>
          <a:p>
            <a:r>
              <a:rPr lang="en-AU" dirty="0"/>
              <a:t>Reduced usage of health services in the West due to fear.</a:t>
            </a:r>
          </a:p>
          <a:p>
            <a:r>
              <a:rPr lang="en-AU" dirty="0"/>
              <a:t>Disrupted education of several hundreds of millions of children.</a:t>
            </a:r>
          </a:p>
          <a:p>
            <a:endParaRPr lang="en-AU" dirty="0"/>
          </a:p>
        </p:txBody>
      </p:sp>
    </p:spTree>
    <p:extLst>
      <p:ext uri="{BB962C8B-B14F-4D97-AF65-F5344CB8AC3E}">
        <p14:creationId xmlns:p14="http://schemas.microsoft.com/office/powerpoint/2010/main" val="326597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979" y="49327"/>
            <a:ext cx="10515600" cy="1325563"/>
          </a:xfrm>
        </p:spPr>
        <p:txBody>
          <a:bodyPr>
            <a:normAutofit fontScale="90000"/>
          </a:bodyPr>
          <a:lstStyle/>
          <a:p>
            <a:r>
              <a:rPr lang="en-AU" dirty="0"/>
              <a:t>Which of these are also in marginal effects (</a:t>
            </a:r>
            <a:r>
              <a:rPr lang="en-AU" dirty="0" err="1"/>
              <a:t>ie</a:t>
            </a:r>
            <a:r>
              <a:rPr lang="en-AU" dirty="0"/>
              <a:t> due to </a:t>
            </a:r>
            <a:r>
              <a:rPr lang="en-AU" dirty="0">
                <a:solidFill>
                  <a:srgbClr val="FF0000"/>
                </a:solidFill>
              </a:rPr>
              <a:t>local policies</a:t>
            </a:r>
            <a:r>
              <a:rPr lang="en-AU" dirty="0"/>
              <a:t>)? And which are largely </a:t>
            </a:r>
            <a:r>
              <a:rPr lang="en-AU" dirty="0">
                <a:solidFill>
                  <a:srgbClr val="00B050"/>
                </a:solidFill>
              </a:rPr>
              <a:t>global</a:t>
            </a:r>
            <a:r>
              <a:rPr lang="en-AU" dirty="0"/>
              <a:t>?</a:t>
            </a:r>
          </a:p>
        </p:txBody>
      </p:sp>
      <p:sp>
        <p:nvSpPr>
          <p:cNvPr id="3" name="Content Placeholder 2"/>
          <p:cNvSpPr>
            <a:spLocks noGrp="1"/>
          </p:cNvSpPr>
          <p:nvPr>
            <p:ph idx="1"/>
          </p:nvPr>
        </p:nvSpPr>
        <p:spPr>
          <a:xfrm>
            <a:off x="404567" y="1528680"/>
            <a:ext cx="11237536" cy="4909827"/>
          </a:xfrm>
        </p:spPr>
        <p:txBody>
          <a:bodyPr>
            <a:normAutofit lnSpcReduction="10000"/>
          </a:bodyPr>
          <a:lstStyle/>
          <a:p>
            <a:r>
              <a:rPr lang="en-AU" dirty="0"/>
              <a:t>More than </a:t>
            </a:r>
            <a:r>
              <a:rPr lang="en-AU" dirty="0">
                <a:solidFill>
                  <a:srgbClr val="00B050"/>
                </a:solidFill>
              </a:rPr>
              <a:t>100 million new unemployed in the West</a:t>
            </a:r>
            <a:r>
              <a:rPr lang="en-AU" dirty="0"/>
              <a:t>. </a:t>
            </a:r>
            <a:r>
              <a:rPr lang="en-AU" dirty="0">
                <a:solidFill>
                  <a:srgbClr val="FF0000"/>
                </a:solidFill>
              </a:rPr>
              <a:t>Business bankruptcy</a:t>
            </a:r>
            <a:r>
              <a:rPr lang="en-AU" dirty="0"/>
              <a:t>.</a:t>
            </a:r>
          </a:p>
          <a:p>
            <a:r>
              <a:rPr lang="en-AU" dirty="0"/>
              <a:t>A GDP drop of </a:t>
            </a:r>
            <a:r>
              <a:rPr lang="en-AU" dirty="0">
                <a:solidFill>
                  <a:srgbClr val="00B050"/>
                </a:solidFill>
              </a:rPr>
              <a:t>20% in the West</a:t>
            </a:r>
            <a:r>
              <a:rPr lang="en-AU" dirty="0"/>
              <a:t>. </a:t>
            </a:r>
            <a:r>
              <a:rPr lang="en-AU" dirty="0">
                <a:solidFill>
                  <a:srgbClr val="FF0000"/>
                </a:solidFill>
              </a:rPr>
              <a:t>Sectoral collapse</a:t>
            </a:r>
            <a:r>
              <a:rPr lang="en-AU" dirty="0"/>
              <a:t>.</a:t>
            </a:r>
          </a:p>
          <a:p>
            <a:r>
              <a:rPr lang="en-AU" dirty="0"/>
              <a:t>A feared </a:t>
            </a:r>
            <a:r>
              <a:rPr lang="en-AU" dirty="0">
                <a:solidFill>
                  <a:srgbClr val="00B050"/>
                </a:solidFill>
              </a:rPr>
              <a:t>famine and loss of </a:t>
            </a:r>
            <a:r>
              <a:rPr lang="en-AU" dirty="0" err="1">
                <a:solidFill>
                  <a:srgbClr val="00B050"/>
                </a:solidFill>
              </a:rPr>
              <a:t>innoculations</a:t>
            </a:r>
            <a:r>
              <a:rPr lang="en-AU" dirty="0">
                <a:solidFill>
                  <a:srgbClr val="00B050"/>
                </a:solidFill>
              </a:rPr>
              <a:t> </a:t>
            </a:r>
            <a:r>
              <a:rPr lang="en-AU" dirty="0"/>
              <a:t>in poor countries costing many millions.</a:t>
            </a:r>
          </a:p>
          <a:p>
            <a:r>
              <a:rPr lang="en-AU" dirty="0">
                <a:solidFill>
                  <a:srgbClr val="00B050"/>
                </a:solidFill>
              </a:rPr>
              <a:t>Civil wars brewing </a:t>
            </a:r>
            <a:r>
              <a:rPr lang="en-AU" dirty="0"/>
              <a:t>in </a:t>
            </a:r>
            <a:r>
              <a:rPr lang="en-AU" dirty="0">
                <a:solidFill>
                  <a:srgbClr val="FF0000"/>
                </a:solidFill>
              </a:rPr>
              <a:t>Lebanon</a:t>
            </a:r>
            <a:r>
              <a:rPr lang="en-AU" dirty="0"/>
              <a:t>, </a:t>
            </a:r>
            <a:r>
              <a:rPr lang="en-AU" dirty="0">
                <a:solidFill>
                  <a:srgbClr val="FF0000"/>
                </a:solidFill>
              </a:rPr>
              <a:t>India</a:t>
            </a:r>
            <a:r>
              <a:rPr lang="en-AU" dirty="0"/>
              <a:t> (with the Muslims blamed), and parts of Africa.</a:t>
            </a:r>
          </a:p>
          <a:p>
            <a:r>
              <a:rPr lang="en-AU" dirty="0">
                <a:solidFill>
                  <a:srgbClr val="FF0000"/>
                </a:solidFill>
              </a:rPr>
              <a:t>Mass loneliness </a:t>
            </a:r>
            <a:r>
              <a:rPr lang="en-AU" dirty="0"/>
              <a:t>in lock down territories.</a:t>
            </a:r>
          </a:p>
          <a:p>
            <a:r>
              <a:rPr lang="en-AU" dirty="0">
                <a:solidFill>
                  <a:srgbClr val="FF0000"/>
                </a:solidFill>
              </a:rPr>
              <a:t>20,000 prevented IVF babies </a:t>
            </a:r>
            <a:r>
              <a:rPr lang="en-AU" dirty="0"/>
              <a:t>per month in the West. The same again elsewhere.</a:t>
            </a:r>
          </a:p>
          <a:p>
            <a:r>
              <a:rPr lang="en-AU" dirty="0">
                <a:solidFill>
                  <a:srgbClr val="FF0000"/>
                </a:solidFill>
              </a:rPr>
              <a:t>Reduced usage of health services</a:t>
            </a:r>
            <a:r>
              <a:rPr lang="en-AU" dirty="0"/>
              <a:t> in the West due to fear.</a:t>
            </a:r>
          </a:p>
          <a:p>
            <a:r>
              <a:rPr lang="en-AU" dirty="0">
                <a:solidFill>
                  <a:srgbClr val="FF0000"/>
                </a:solidFill>
              </a:rPr>
              <a:t>Disrupted education </a:t>
            </a:r>
            <a:r>
              <a:rPr lang="en-AU" dirty="0"/>
              <a:t>of several hundreds of millions of children.</a:t>
            </a:r>
          </a:p>
          <a:p>
            <a:endParaRPr lang="en-AU" dirty="0"/>
          </a:p>
        </p:txBody>
      </p:sp>
    </p:spTree>
    <p:extLst>
      <p:ext uri="{BB962C8B-B14F-4D97-AF65-F5344CB8AC3E}">
        <p14:creationId xmlns:p14="http://schemas.microsoft.com/office/powerpoint/2010/main" val="402217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example cost-benefit questions</a:t>
            </a:r>
          </a:p>
        </p:txBody>
      </p:sp>
      <p:sp>
        <p:nvSpPr>
          <p:cNvPr id="3" name="Content Placeholder 2"/>
          <p:cNvSpPr>
            <a:spLocks noGrp="1"/>
          </p:cNvSpPr>
          <p:nvPr>
            <p:ph idx="1"/>
          </p:nvPr>
        </p:nvSpPr>
        <p:spPr>
          <a:xfrm>
            <a:off x="235670" y="1825625"/>
            <a:ext cx="11679810" cy="4881546"/>
          </a:xfrm>
        </p:spPr>
        <p:txBody>
          <a:bodyPr>
            <a:normAutofit/>
          </a:bodyPr>
          <a:lstStyle/>
          <a:p>
            <a:r>
              <a:rPr lang="en-AU" dirty="0"/>
              <a:t>Costs versus benefits of all largescale reactions. Relatively easy to do.</a:t>
            </a:r>
          </a:p>
          <a:p>
            <a:pPr lvl="1"/>
            <a:r>
              <a:rPr lang="en-AU" dirty="0"/>
              <a:t>The economic collapse versus what was expected in January 2020.</a:t>
            </a:r>
          </a:p>
          <a:p>
            <a:pPr lvl="1"/>
            <a:r>
              <a:rPr lang="en-AU" dirty="0"/>
              <a:t>The social and emotional damage versus “no change” from January 2020.</a:t>
            </a:r>
          </a:p>
          <a:p>
            <a:pPr lvl="1"/>
            <a:r>
              <a:rPr lang="en-AU" dirty="0"/>
              <a:t>The death tolls of many events (like famines) versus “no change” from Jan 2020.</a:t>
            </a:r>
          </a:p>
          <a:p>
            <a:pPr lvl="1"/>
            <a:endParaRPr lang="en-AU" dirty="0"/>
          </a:p>
          <a:p>
            <a:r>
              <a:rPr lang="en-AU" dirty="0"/>
              <a:t>Costs versus benefits of local government choices. Much harder and less certain.</a:t>
            </a:r>
          </a:p>
          <a:p>
            <a:pPr lvl="1"/>
            <a:r>
              <a:rPr lang="en-AU" dirty="0"/>
              <a:t>Additional economic costs of another month of lock downs.</a:t>
            </a:r>
          </a:p>
          <a:p>
            <a:pPr lvl="1"/>
            <a:r>
              <a:rPr lang="en-AU" dirty="0"/>
              <a:t>Emotional costs of track-and-trace versus “do nothing”.</a:t>
            </a:r>
          </a:p>
          <a:p>
            <a:pPr lvl="1"/>
            <a:r>
              <a:rPr lang="en-AU" dirty="0"/>
              <a:t>Such things need models and strong scenario assumptions. Some elements are easier to judge (like IVF babies) than others (like added unemployment).</a:t>
            </a:r>
          </a:p>
        </p:txBody>
      </p:sp>
    </p:spTree>
    <p:extLst>
      <p:ext uri="{BB962C8B-B14F-4D97-AF65-F5344CB8AC3E}">
        <p14:creationId xmlns:p14="http://schemas.microsoft.com/office/powerpoint/2010/main" val="272515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9155</TotalTime>
  <Words>4265</Words>
  <Application>Microsoft Office PowerPoint</Application>
  <PresentationFormat>Widescreen</PresentationFormat>
  <Paragraphs>438</Paragraphs>
  <Slides>40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Are we making the right tradeoffs? On Cost-Benefit, WELLBY, and Covid.</vt:lpstr>
      <vt:lpstr>Content</vt:lpstr>
      <vt:lpstr>How to judge reactions to a pandemic?</vt:lpstr>
      <vt:lpstr>Pandemics that were  Terrible</vt:lpstr>
      <vt:lpstr>Pandemics that weren’t </vt:lpstr>
      <vt:lpstr>Quick look at covid death tolls</vt:lpstr>
      <vt:lpstr>Some sense of scale of effects.</vt:lpstr>
      <vt:lpstr>Which of these are also in marginal effects (ie due to local policies)? And which are largely global?</vt:lpstr>
      <vt:lpstr>The example cost-benefit questions</vt:lpstr>
      <vt:lpstr>What common metric to use in Cost-Benefit?</vt:lpstr>
      <vt:lpstr>Basis of the QALY cost-benefit approach</vt:lpstr>
      <vt:lpstr>EQ5D?</vt:lpstr>
      <vt:lpstr>The WELLBY</vt:lpstr>
      <vt:lpstr>The UK life-satisfaction question (“ONS4”)</vt:lpstr>
      <vt:lpstr>Basic tradeoffs</vt:lpstr>
      <vt:lpstr>Andrew Briggs on covid in the UK.</vt:lpstr>
      <vt:lpstr>Second Crucial tradoff numbers</vt:lpstr>
      <vt:lpstr>From government expenses to health/life</vt:lpstr>
      <vt:lpstr>Government production costs of life?</vt:lpstr>
      <vt:lpstr>Implication</vt:lpstr>
      <vt:lpstr>Third tradeoff number: costs of social isolation.</vt:lpstr>
      <vt:lpstr>Fourth tradeoff number: cost of unemployment</vt:lpstr>
      <vt:lpstr>On unemployment:</vt:lpstr>
      <vt:lpstr>Other tradeoff numbers</vt:lpstr>
      <vt:lpstr>Effect of loss of IVF babies</vt:lpstr>
      <vt:lpstr>Bringing it together: scenarios</vt:lpstr>
      <vt:lpstr>All of humanitys’ reaction</vt:lpstr>
      <vt:lpstr>Costs of all the reactions</vt:lpstr>
      <vt:lpstr>C-B on policies in Australia?</vt:lpstr>
      <vt:lpstr> Costs per month of no recovery </vt:lpstr>
      <vt:lpstr>Benefits of lock downs.</vt:lpstr>
      <vt:lpstr>Conclusion</vt:lpstr>
      <vt:lpstr>PowerPoint Presentation</vt:lpstr>
      <vt:lpstr>Suggested selected reading:</vt:lpstr>
      <vt:lpstr>Additional slides to aid discussions</vt:lpstr>
      <vt:lpstr>C-B on a month of lock downs in Australia?</vt:lpstr>
      <vt:lpstr>PowerPoint Presentation</vt:lpstr>
      <vt:lpstr>PowerPoint Presentation</vt:lpstr>
      <vt:lpstr>Wellbeing Cost-Effectiveness</vt:lpstr>
      <vt:lpstr>Cost-effectiveness of some low-hanging fruit…</vt:lpstr>
    </vt:vector>
  </TitlesOfParts>
  <Company>University of Surrey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Oparina, Katya (PG/R - Economics)</dc:creator>
  <cp:lastModifiedBy>Graham Young</cp:lastModifiedBy>
  <cp:revision>198</cp:revision>
  <dcterms:created xsi:type="dcterms:W3CDTF">2019-08-06T11:21:21Z</dcterms:created>
  <dcterms:modified xsi:type="dcterms:W3CDTF">2020-05-18T02:53:01Z</dcterms:modified>
</cp:coreProperties>
</file>