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79" r:id="rId4"/>
    <p:sldId id="264" r:id="rId5"/>
    <p:sldId id="261" r:id="rId6"/>
    <p:sldId id="280" r:id="rId7"/>
    <p:sldId id="257" r:id="rId8"/>
    <p:sldId id="258" r:id="rId9"/>
    <p:sldId id="259" r:id="rId10"/>
    <p:sldId id="265" r:id="rId11"/>
    <p:sldId id="266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71" r:id="rId22"/>
    <p:sldId id="272" r:id="rId23"/>
    <p:sldId id="281" r:id="rId24"/>
    <p:sldId id="270" r:id="rId25"/>
    <p:sldId id="290" r:id="rId26"/>
    <p:sldId id="268" r:id="rId27"/>
    <p:sldId id="269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First preference by significant party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Coalition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Sheet1!$B$4:$E$4</c:f>
              <c:numCache>
                <c:formatCode>0.00%</c:formatCode>
                <c:ptCount val="4"/>
                <c:pt idx="0">
                  <c:v>0.45230000000000004</c:v>
                </c:pt>
                <c:pt idx="1">
                  <c:v>0.41800000000000004</c:v>
                </c:pt>
                <c:pt idx="2">
                  <c:v>0.41169999999999995</c:v>
                </c:pt>
                <c:pt idx="3">
                  <c:v>0.35489999999999999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9-4806-AE86-CEE969575EAE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ALP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Sheet1!$B$5:$E$5</c:f>
              <c:numCache>
                <c:formatCode>0.00%</c:formatCode>
                <c:ptCount val="4"/>
                <c:pt idx="0">
                  <c:v>0.33380000000000004</c:v>
                </c:pt>
                <c:pt idx="1">
                  <c:v>0.34729999999999994</c:v>
                </c:pt>
                <c:pt idx="2">
                  <c:v>0.33340000000000003</c:v>
                </c:pt>
                <c:pt idx="3">
                  <c:v>0.32579999999999998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9-4806-AE86-CEE969575EAE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Sheet1!$B$6:$E$6</c:f>
              <c:numCache>
                <c:formatCode>0.00%</c:formatCode>
                <c:ptCount val="4"/>
                <c:pt idx="0">
                  <c:v>1.37E-2</c:v>
                </c:pt>
                <c:pt idx="1">
                  <c:v>2.81E-2</c:v>
                </c:pt>
                <c:pt idx="2">
                  <c:v>3.3700000000000001E-2</c:v>
                </c:pt>
                <c:pt idx="3">
                  <c:v>5.2900000000000003E-2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D9-4806-AE86-CEE969575EAE}"/>
            </c:ext>
          </c:extLst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Grn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Sheet1!$B$7:$E$7</c:f>
              <c:numCache>
                <c:formatCode>0.00%</c:formatCode>
                <c:ptCount val="4"/>
                <c:pt idx="0">
                  <c:v>8.6500000000000007E-2</c:v>
                </c:pt>
                <c:pt idx="1">
                  <c:v>0.1023</c:v>
                </c:pt>
                <c:pt idx="2">
                  <c:v>0.10400000000000001</c:v>
                </c:pt>
                <c:pt idx="3">
                  <c:v>0.1225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D9-4806-AE86-CEE969575EAE}"/>
            </c:ext>
          </c:extLst>
        </c:ser>
        <c:ser>
          <c:idx val="10"/>
          <c:order val="10"/>
          <c:tx>
            <c:strRef>
              <c:f>Sheet1!$A$14</c:f>
              <c:strCache>
                <c:ptCount val="1"/>
                <c:pt idx="0">
                  <c:v>Freedom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</c:numRef>
          </c:cat>
          <c:val>
            <c:numRef>
              <c:f>Sheet1!$B$14:$E$14</c:f>
              <c:numCache>
                <c:formatCode>0.00%</c:formatCode>
                <c:ptCount val="4"/>
                <c:pt idx="0">
                  <c:v>7.8E-2</c:v>
                </c:pt>
                <c:pt idx="1">
                  <c:v>4.58E-2</c:v>
                </c:pt>
                <c:pt idx="2">
                  <c:v>6.7500000000000004E-2</c:v>
                </c:pt>
                <c:pt idx="3">
                  <c:v>0.1081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D9-4806-AE86-CEE969575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36671"/>
        <c:axId val="413533759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PHON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Sheet1!$B$8:$E$8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1.7000000000000001E-3</c:v>
                      </c:pt>
                      <c:pt idx="1">
                        <c:v>1.29E-2</c:v>
                      </c:pt>
                      <c:pt idx="2">
                        <c:v>3.0800000000000001E-2</c:v>
                      </c:pt>
                      <c:pt idx="3">
                        <c:v>4.9599999999999998E-2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3D9-4806-AE86-CEE969575EA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Sheet1!$A$9</c15:sqref>
                        </c15:formulaRef>
                      </c:ext>
                    </c:extLst>
                    <c:strCache>
                      <c:ptCount val="1"/>
                      <c:pt idx="0">
                        <c:v>LDP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Sheet1!$B$9:$E$9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4.0000000000000002E-4</c:v>
                      </c:pt>
                      <c:pt idx="1">
                        <c:v>4.8999999999999998E-3</c:v>
                      </c:pt>
                      <c:pt idx="2">
                        <c:v>2.3999999999999998E-3</c:v>
                      </c:pt>
                      <c:pt idx="3">
                        <c:v>1.7299999999999999E-2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3D9-4806-AE86-CEE969575EA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Sheet1!$A$10</c15:sqref>
                        </c15:formulaRef>
                      </c:ext>
                    </c:extLst>
                    <c:strCache>
                      <c:ptCount val="1"/>
                      <c:pt idx="0">
                        <c:v>UAP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 formatCode="0.00%">
                        <c:v>5.4900000000000004E-2</c:v>
                      </c:pt>
                      <c:pt idx="2" formatCode="0.00%">
                        <c:v>3.4300000000000004E-2</c:v>
                      </c:pt>
                      <c:pt idx="3" formatCode="0.00%">
                        <c:v>4.1200000000000001E-2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3D9-4806-AE86-CEE969575EA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Sheet1!$A$11</c15:sqref>
                        </c15:formulaRef>
                      </c:ext>
                    </c:extLst>
                    <c:strCache>
                      <c:ptCount val="1"/>
                      <c:pt idx="0">
                        <c:v>FFP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Sheet1!$B$11:$E$11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1.41E-2</c:v>
                      </c:pt>
                      <c:pt idx="1">
                        <c:v>1.49E-2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3D9-4806-AE86-CEE969575EA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Sheet1!$A$12</c15:sqref>
                        </c15:formulaRef>
                      </c:ext>
                    </c:extLst>
                    <c:strCache>
                      <c:ptCount val="1"/>
                      <c:pt idx="0">
                        <c:v>CDP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Sheet1!$B$12:$E$12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6.8999999999999999E-3</c:v>
                      </c:pt>
                      <c:pt idx="1">
                        <c:v>1.3100000000000001E-2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3D9-4806-AE86-CEE969575EA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Sheet1!$A$13</c15:sqref>
                        </c15:formulaRef>
                      </c:ext>
                    </c:extLst>
                    <c:strCache>
                      <c:ptCount val="1"/>
                      <c:pt idx="0">
                        <c:v>Xenophon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Sheet1!$B$13:$E$13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1">
                        <c:v>1.8500000000000003E-2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23D9-4806-AE86-CEE969575EAE}"/>
                  </c:ext>
                </c:extLst>
              </c15:ser>
            </c15:filteredBarSeries>
          </c:ext>
        </c:extLst>
      </c:barChart>
      <c:catAx>
        <c:axId val="41353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3759"/>
        <c:crosses val="autoZero"/>
        <c:auto val="1"/>
        <c:lblAlgn val="ctr"/>
        <c:lblOffset val="100"/>
        <c:noMultiLvlLbl val="0"/>
      </c:catAx>
      <c:valAx>
        <c:axId val="4135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66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First preference by minor party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Sheet1!$A$8</c:f>
              <c:strCache>
                <c:ptCount val="1"/>
                <c:pt idx="0">
                  <c:v>PHON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Sheet1!$B$8:$E$8</c:f>
              <c:numCache>
                <c:formatCode>0.00%</c:formatCode>
                <c:ptCount val="4"/>
                <c:pt idx="0">
                  <c:v>1.7000000000000001E-3</c:v>
                </c:pt>
                <c:pt idx="1">
                  <c:v>1.29E-2</c:v>
                </c:pt>
                <c:pt idx="2">
                  <c:v>3.0800000000000001E-2</c:v>
                </c:pt>
                <c:pt idx="3">
                  <c:v>4.9599999999999998E-2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0-814C-4BBA-80EF-82E77D7D6C56}"/>
            </c:ext>
          </c:extLst>
        </c:ser>
        <c:ser>
          <c:idx val="5"/>
          <c:order val="5"/>
          <c:tx>
            <c:strRef>
              <c:f>Sheet1!$A$9</c:f>
              <c:strCache>
                <c:ptCount val="1"/>
                <c:pt idx="0">
                  <c:v>LDP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Sheet1!$B$9:$E$9</c:f>
              <c:numCache>
                <c:formatCode>0.00%</c:formatCode>
                <c:ptCount val="4"/>
                <c:pt idx="0">
                  <c:v>4.0000000000000002E-4</c:v>
                </c:pt>
                <c:pt idx="1">
                  <c:v>4.8999999999999998E-3</c:v>
                </c:pt>
                <c:pt idx="2">
                  <c:v>2.3999999999999998E-3</c:v>
                </c:pt>
                <c:pt idx="3">
                  <c:v>1.7299999999999999E-2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1-814C-4BBA-80EF-82E77D7D6C56}"/>
            </c:ext>
          </c:extLst>
        </c:ser>
        <c:ser>
          <c:idx val="6"/>
          <c:order val="6"/>
          <c:tx>
            <c:strRef>
              <c:f>Sheet1!$A$10</c:f>
              <c:strCache>
                <c:ptCount val="1"/>
                <c:pt idx="0">
                  <c:v>UAP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Sheet1!$B$10:$E$10</c:f>
              <c:numCache>
                <c:formatCode>General</c:formatCode>
                <c:ptCount val="4"/>
                <c:pt idx="0" formatCode="0.00%">
                  <c:v>5.4900000000000004E-2</c:v>
                </c:pt>
                <c:pt idx="2" formatCode="0.00%">
                  <c:v>3.4300000000000004E-2</c:v>
                </c:pt>
                <c:pt idx="3" formatCode="0.00%">
                  <c:v>4.1200000000000001E-2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814C-4BBA-80EF-82E77D7D6C56}"/>
            </c:ext>
          </c:extLst>
        </c:ser>
        <c:ser>
          <c:idx val="7"/>
          <c:order val="7"/>
          <c:tx>
            <c:strRef>
              <c:f>Sheet1!$A$11</c:f>
              <c:strCache>
                <c:ptCount val="1"/>
                <c:pt idx="0">
                  <c:v>FFP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Sheet1!$B$11:$E$11</c:f>
              <c:numCache>
                <c:formatCode>0.00%</c:formatCode>
                <c:ptCount val="4"/>
                <c:pt idx="0">
                  <c:v>1.41E-2</c:v>
                </c:pt>
                <c:pt idx="1">
                  <c:v>1.49E-2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3-814C-4BBA-80EF-82E77D7D6C56}"/>
            </c:ext>
          </c:extLst>
        </c:ser>
        <c:ser>
          <c:idx val="8"/>
          <c:order val="8"/>
          <c:tx>
            <c:strRef>
              <c:f>Sheet1!$A$12</c:f>
              <c:strCache>
                <c:ptCount val="1"/>
                <c:pt idx="0">
                  <c:v>CDP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Sheet1!$B$12:$E$12</c:f>
              <c:numCache>
                <c:formatCode>0.00%</c:formatCode>
                <c:ptCount val="4"/>
                <c:pt idx="0">
                  <c:v>6.8999999999999999E-3</c:v>
                </c:pt>
                <c:pt idx="1">
                  <c:v>1.3100000000000001E-2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4-814C-4BBA-80EF-82E77D7D6C56}"/>
            </c:ext>
          </c:extLst>
        </c:ser>
        <c:ser>
          <c:idx val="9"/>
          <c:order val="9"/>
          <c:tx>
            <c:strRef>
              <c:f>Sheet1!$A$13</c:f>
              <c:strCache>
                <c:ptCount val="1"/>
                <c:pt idx="0">
                  <c:v>Xenophon</c:v>
                </c:pt>
              </c:strCache>
              <c:extLst xmlns:c15="http://schemas.microsoft.com/office/drawing/2012/chart"/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Sheet1!$B$3:$E$3</c:f>
              <c:numCache>
                <c:formatCode>General</c:formatCode>
                <c:ptCount val="4"/>
                <c:pt idx="0">
                  <c:v>2013</c:v>
                </c:pt>
                <c:pt idx="1">
                  <c:v>2016</c:v>
                </c:pt>
                <c:pt idx="2">
                  <c:v>2019</c:v>
                </c:pt>
                <c:pt idx="3">
                  <c:v>2022</c:v>
                </c:pt>
              </c:numCache>
              <c:extLst xmlns:c15="http://schemas.microsoft.com/office/drawing/2012/chart"/>
            </c:numRef>
          </c:cat>
          <c:val>
            <c:numRef>
              <c:f>Sheet1!$B$13:$E$13</c:f>
              <c:numCache>
                <c:formatCode>0.00%</c:formatCode>
                <c:ptCount val="4"/>
                <c:pt idx="1">
                  <c:v>1.8500000000000003E-2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5-814C-4BBA-80EF-82E77D7D6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36671"/>
        <c:axId val="41353375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Coalition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Sheet1!$B$4:$E$4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0.45230000000000004</c:v>
                      </c:pt>
                      <c:pt idx="1">
                        <c:v>0.41800000000000004</c:v>
                      </c:pt>
                      <c:pt idx="2">
                        <c:v>0.41169999999999995</c:v>
                      </c:pt>
                      <c:pt idx="3">
                        <c:v>0.35489999999999999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814C-4BBA-80EF-82E77D7D6C56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ALP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Sheet1!$B$5:$E$5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0.33380000000000004</c:v>
                      </c:pt>
                      <c:pt idx="1">
                        <c:v>0.34729999999999994</c:v>
                      </c:pt>
                      <c:pt idx="2">
                        <c:v>0.33340000000000003</c:v>
                      </c:pt>
                      <c:pt idx="3">
                        <c:v>0.32579999999999998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14C-4BBA-80EF-82E77D7D6C5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Ind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Sheet1!$B$6:$E$6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1.37E-2</c:v>
                      </c:pt>
                      <c:pt idx="1">
                        <c:v>2.81E-2</c:v>
                      </c:pt>
                      <c:pt idx="2">
                        <c:v>3.3700000000000001E-2</c:v>
                      </c:pt>
                      <c:pt idx="3">
                        <c:v>5.2900000000000003E-2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14C-4BBA-80EF-82E77D7D6C5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Grn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Sheet1!$B$7:$E$7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8.6500000000000007E-2</c:v>
                      </c:pt>
                      <c:pt idx="1">
                        <c:v>0.1023</c:v>
                      </c:pt>
                      <c:pt idx="2">
                        <c:v>0.10400000000000001</c:v>
                      </c:pt>
                      <c:pt idx="3">
                        <c:v>0.1225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14C-4BBA-80EF-82E77D7D6C5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Sheet1!$A$14</c15:sqref>
                        </c15:formulaRef>
                      </c:ext>
                    </c:extLst>
                    <c:strCache>
                      <c:ptCount val="1"/>
                      <c:pt idx="0">
                        <c:v>Freedom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2013</c:v>
                      </c:pt>
                      <c:pt idx="1">
                        <c:v>2016</c:v>
                      </c:pt>
                      <c:pt idx="2">
                        <c:v>2019</c:v>
                      </c:pt>
                      <c:pt idx="3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Sheet1!$B$14:$E$14</c15:sqref>
                        </c15:formulaRef>
                      </c:ext>
                    </c:extLst>
                    <c:numCache>
                      <c:formatCode>0.00%</c:formatCode>
                      <c:ptCount val="4"/>
                      <c:pt idx="0">
                        <c:v>7.8E-2</c:v>
                      </c:pt>
                      <c:pt idx="1">
                        <c:v>4.58E-2</c:v>
                      </c:pt>
                      <c:pt idx="2">
                        <c:v>6.7500000000000004E-2</c:v>
                      </c:pt>
                      <c:pt idx="3">
                        <c:v>0.1081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14C-4BBA-80EF-82E77D7D6C56}"/>
                  </c:ext>
                </c:extLst>
              </c15:ser>
            </c15:filteredBarSeries>
          </c:ext>
        </c:extLst>
      </c:barChart>
      <c:catAx>
        <c:axId val="41353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3759"/>
        <c:crosses val="autoZero"/>
        <c:auto val="1"/>
        <c:lblAlgn val="ctr"/>
        <c:lblOffset val="100"/>
        <c:noMultiLvlLbl val="0"/>
      </c:catAx>
      <c:valAx>
        <c:axId val="4135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66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5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76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2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61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969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25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60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71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84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95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75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46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0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076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6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38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3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CCF2-8B44-435A-B683-610CAA6964C3}" type="datetimeFigureOut">
              <a:rPr lang="en-AU" smtClean="0"/>
              <a:t>22/08/2022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13EC-5AFA-4C25-A187-814334DC76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6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ocalhost:8085/leximanc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DD60-AF10-4D73-A732-05D2C9DAD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Election 2022: What happened and why?</a:t>
            </a:r>
            <a:br>
              <a:rPr lang="en-A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FF0A0-6F99-4AC0-9E76-D3A37611F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0000"/>
                </a:solidFill>
              </a:rPr>
              <a:t>A sullen electorate grudgingly gave its verdict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20542F1-CE44-41E1-A40D-799503DAF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949" y="5735637"/>
            <a:ext cx="1511111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598-D3CB-1FC8-4629-347074FB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D9DF-6854-65E5-20B2-E7CD20682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time in power. Menzies/Holt etc. 25 years, 11 months, 2 weeks. Bob Hawke/Paul Keating 13 years, John Howard 11 years, UAP Lyons/Menzies 10, Abbott/Turnbull/Morrison 9 years, Fraser 7 years Rudd/Gillard/Rudd 6 years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Shambolic Liberal Party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NSW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Teals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Flanking attack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Scott Morrison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475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AF880-C2EB-998F-21F0-26E258D4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Was this a climate change election?</a:t>
            </a:r>
          </a:p>
        </p:txBody>
      </p:sp>
      <p:pic>
        <p:nvPicPr>
          <p:cNvPr id="5" name="Content Placeholder 4" descr="A duck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BBF5F9F0-FD6C-1DE9-9501-CF74F1BBF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24" y="1907894"/>
            <a:ext cx="6012000" cy="4509000"/>
          </a:xfrm>
        </p:spPr>
      </p:pic>
    </p:spTree>
    <p:extLst>
      <p:ext uri="{BB962C8B-B14F-4D97-AF65-F5344CB8AC3E}">
        <p14:creationId xmlns:p14="http://schemas.microsoft.com/office/powerpoint/2010/main" val="301672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F9EA-90EB-4360-7FF2-45A0D214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Yes and No</a:t>
            </a:r>
          </a:p>
        </p:txBody>
      </p:sp>
      <p:pic>
        <p:nvPicPr>
          <p:cNvPr id="5" name="Content Placeholder 4" descr="Map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FBA1CBC-75F7-5832-F343-5C234B03E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45" y="1649211"/>
            <a:ext cx="6084000" cy="5035030"/>
          </a:xfrm>
        </p:spPr>
      </p:pic>
    </p:spTree>
    <p:extLst>
      <p:ext uri="{BB962C8B-B14F-4D97-AF65-F5344CB8AC3E}">
        <p14:creationId xmlns:p14="http://schemas.microsoft.com/office/powerpoint/2010/main" val="278754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EFA4-DD3D-8F75-5B17-2084BE66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Direction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9C5EBE-509B-6809-E515-C92DD4A9A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42" t="33303" r="17866" b="33107"/>
          <a:stretch/>
        </p:blipFill>
        <p:spPr>
          <a:xfrm>
            <a:off x="1141413" y="2467947"/>
            <a:ext cx="8226000" cy="2503137"/>
          </a:xfrm>
        </p:spPr>
      </p:pic>
    </p:spTree>
    <p:extLst>
      <p:ext uri="{BB962C8B-B14F-4D97-AF65-F5344CB8AC3E}">
        <p14:creationId xmlns:p14="http://schemas.microsoft.com/office/powerpoint/2010/main" val="1037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BB89-F500-1E42-4C58-069F4991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Approval 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C66246-91D1-D93A-578D-766DDEC73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97" t="30801" r="24387" b="32317"/>
          <a:stretch/>
        </p:blipFill>
        <p:spPr>
          <a:xfrm>
            <a:off x="1212977" y="2192691"/>
            <a:ext cx="8226000" cy="3046668"/>
          </a:xfrm>
        </p:spPr>
      </p:pic>
    </p:spTree>
    <p:extLst>
      <p:ext uri="{BB962C8B-B14F-4D97-AF65-F5344CB8AC3E}">
        <p14:creationId xmlns:p14="http://schemas.microsoft.com/office/powerpoint/2010/main" val="73813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8502-406D-E02A-FE6F-A33615AC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Approval </a:t>
            </a:r>
            <a:r>
              <a:rPr lang="en-AU" dirty="0" err="1"/>
              <a:t>ALbanese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C0255-7785-1753-FF1B-6D1128C96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45" t="38704" r="20831" b="24413"/>
          <a:stretch/>
        </p:blipFill>
        <p:spPr>
          <a:xfrm>
            <a:off x="1141413" y="2369976"/>
            <a:ext cx="8226000" cy="2871919"/>
          </a:xfrm>
        </p:spPr>
      </p:pic>
    </p:spTree>
    <p:extLst>
      <p:ext uri="{BB962C8B-B14F-4D97-AF65-F5344CB8AC3E}">
        <p14:creationId xmlns:p14="http://schemas.microsoft.com/office/powerpoint/2010/main" val="377224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1B04-0B87-0B8E-7E17-407764D0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Preferred 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69CFC-0C74-03B5-E4AC-C5EA5BDAB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45" t="27376" r="27944" b="53919"/>
          <a:stretch/>
        </p:blipFill>
        <p:spPr>
          <a:xfrm>
            <a:off x="1141413" y="2248676"/>
            <a:ext cx="8226000" cy="1654525"/>
          </a:xfrm>
        </p:spPr>
      </p:pic>
    </p:spTree>
    <p:extLst>
      <p:ext uri="{BB962C8B-B14F-4D97-AF65-F5344CB8AC3E}">
        <p14:creationId xmlns:p14="http://schemas.microsoft.com/office/powerpoint/2010/main" val="249593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EEEE-B491-DE91-D423-F19ED630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Government deserves to be elected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F52B28-8187-D921-6EEB-E2988E640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2" t="14730" r="31649" b="43523"/>
          <a:stretch/>
        </p:blipFill>
        <p:spPr>
          <a:xfrm>
            <a:off x="1141413" y="1763486"/>
            <a:ext cx="8226000" cy="5013571"/>
          </a:xfrm>
        </p:spPr>
      </p:pic>
    </p:spTree>
    <p:extLst>
      <p:ext uri="{BB962C8B-B14F-4D97-AF65-F5344CB8AC3E}">
        <p14:creationId xmlns:p14="http://schemas.microsoft.com/office/powerpoint/2010/main" val="359878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1FDE-CAFC-180D-FC51-591375C9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Opposition deserves to be elected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83DB3-22F2-160F-FA71-BE69545D5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4" t="27903" r="31648" b="36268"/>
          <a:stretch/>
        </p:blipFill>
        <p:spPr>
          <a:xfrm>
            <a:off x="1141413" y="1838130"/>
            <a:ext cx="8226000" cy="4286345"/>
          </a:xfrm>
        </p:spPr>
      </p:pic>
    </p:spTree>
    <p:extLst>
      <p:ext uri="{BB962C8B-B14F-4D97-AF65-F5344CB8AC3E}">
        <p14:creationId xmlns:p14="http://schemas.microsoft.com/office/powerpoint/2010/main" val="237767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DA1D-88FD-9891-49D8-D96660866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Expect to win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86CDC-1E38-5ADF-D777-419ACB590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29" t="41339" r="29278" b="37585"/>
          <a:stretch/>
        </p:blipFill>
        <p:spPr>
          <a:xfrm>
            <a:off x="1141413" y="2410629"/>
            <a:ext cx="8226000" cy="2350284"/>
          </a:xfrm>
        </p:spPr>
      </p:pic>
    </p:spTree>
    <p:extLst>
      <p:ext uri="{BB962C8B-B14F-4D97-AF65-F5344CB8AC3E}">
        <p14:creationId xmlns:p14="http://schemas.microsoft.com/office/powerpoint/2010/main" val="411164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4F5-FC84-9494-2F85-F1E790A9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Bare Bones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AF597F-392A-D708-213D-C98B02370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249488"/>
          <a:ext cx="9906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305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C695-397F-7C35-A003-65B8F2EC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Deserves to win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D1739F-A73F-DFD1-2481-01540B52C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2" t="63205" r="29426" b="17300"/>
          <a:stretch/>
        </p:blipFill>
        <p:spPr>
          <a:xfrm>
            <a:off x="1141413" y="2463281"/>
            <a:ext cx="8226000" cy="2213544"/>
          </a:xfrm>
        </p:spPr>
      </p:pic>
    </p:spTree>
    <p:extLst>
      <p:ext uri="{BB962C8B-B14F-4D97-AF65-F5344CB8AC3E}">
        <p14:creationId xmlns:p14="http://schemas.microsoft.com/office/powerpoint/2010/main" val="84858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6034-F4DC-5DF3-6A88-5D408AF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Coalition ran protest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C90B-33EA-ACA1-8639-5B078617A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What is a protest vote campaign? “Won’t be easy under Albanese”</a:t>
            </a:r>
          </a:p>
          <a:p>
            <a:r>
              <a:rPr lang="en-AU" dirty="0"/>
              <a:t>Why? The “vision thing” probably</a:t>
            </a:r>
          </a:p>
          <a:p>
            <a:r>
              <a:rPr lang="en-AU" dirty="0"/>
              <a:t>No rhetorical path to address major swing issues</a:t>
            </a:r>
          </a:p>
          <a:p>
            <a:r>
              <a:rPr lang="en-AU" dirty="0"/>
              <a:t>Needed to keep the focus off the leader</a:t>
            </a:r>
          </a:p>
          <a:p>
            <a:r>
              <a:rPr lang="en-AU" dirty="0"/>
              <a:t>Tried to reboot their campaign using national security</a:t>
            </a:r>
          </a:p>
          <a:p>
            <a:pPr lvl="1"/>
            <a:r>
              <a:rPr lang="en-AU" dirty="0"/>
              <a:t>Too late</a:t>
            </a:r>
          </a:p>
          <a:p>
            <a:pPr lvl="1"/>
            <a:r>
              <a:rPr lang="en-AU" dirty="0"/>
              <a:t>Not focussed</a:t>
            </a:r>
          </a:p>
          <a:p>
            <a:pPr lvl="1"/>
            <a:r>
              <a:rPr lang="en-AU" dirty="0"/>
              <a:t>Sabotaged by the Chinese</a:t>
            </a:r>
          </a:p>
          <a:p>
            <a:pPr lvl="1"/>
            <a:r>
              <a:rPr lang="en-AU" dirty="0"/>
              <a:t>Possibly alienated the Chinese vote</a:t>
            </a:r>
          </a:p>
        </p:txBody>
      </p:sp>
    </p:spTree>
    <p:extLst>
      <p:ext uri="{BB962C8B-B14F-4D97-AF65-F5344CB8AC3E}">
        <p14:creationId xmlns:p14="http://schemas.microsoft.com/office/powerpoint/2010/main" val="143125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2C58-FE2D-5CD8-0546-4FF05AAE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Coalition Alienated its Base and failed to argue its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43C85-C2F9-32F0-C024-5EBC44896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Sky high government spending</a:t>
            </a:r>
          </a:p>
          <a:p>
            <a:r>
              <a:rPr lang="en-AU" dirty="0"/>
              <a:t>Net Zero 2050</a:t>
            </a:r>
          </a:p>
          <a:p>
            <a:r>
              <a:rPr lang="en-AU" dirty="0"/>
              <a:t>Free Speech</a:t>
            </a:r>
          </a:p>
          <a:p>
            <a:r>
              <a:rPr lang="en-AU" dirty="0"/>
              <a:t>Religious Discrimination</a:t>
            </a:r>
          </a:p>
          <a:p>
            <a:r>
              <a:rPr lang="en-AU" dirty="0"/>
              <a:t>Education</a:t>
            </a:r>
          </a:p>
          <a:p>
            <a:r>
              <a:rPr lang="en-AU" dirty="0"/>
              <a:t>Women’s issues</a:t>
            </a:r>
          </a:p>
        </p:txBody>
      </p:sp>
    </p:spTree>
    <p:extLst>
      <p:ext uri="{BB962C8B-B14F-4D97-AF65-F5344CB8AC3E}">
        <p14:creationId xmlns:p14="http://schemas.microsoft.com/office/powerpoint/2010/main" val="722428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7AA6-2981-0233-11B9-376760D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Labor small target and personal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3562B-E9B9-EB40-9A39-71F0B238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43% drop in emissions by 2030</a:t>
            </a:r>
          </a:p>
          <a:p>
            <a:r>
              <a:rPr lang="en-AU" dirty="0"/>
              <a:t>Anti-corruption body</a:t>
            </a:r>
          </a:p>
          <a:p>
            <a:r>
              <a:rPr lang="en-AU" dirty="0"/>
              <a:t>Electricity guarantee - $275 pa</a:t>
            </a:r>
          </a:p>
          <a:p>
            <a:r>
              <a:rPr lang="en-AU" dirty="0"/>
              <a:t>Aged care – more staff higher wages</a:t>
            </a:r>
          </a:p>
          <a:p>
            <a:r>
              <a:rPr lang="en-AU" dirty="0"/>
              <a:t>Health – cheaper medicines, access to a doctor, new medical clinics</a:t>
            </a:r>
          </a:p>
          <a:p>
            <a:r>
              <a:rPr lang="en-AU" dirty="0"/>
              <a:t>Housing – shared equity scheme</a:t>
            </a:r>
          </a:p>
          <a:p>
            <a:r>
              <a:rPr lang="en-AU" dirty="0"/>
              <a:t>IT – Networking the nation</a:t>
            </a:r>
          </a:p>
        </p:txBody>
      </p:sp>
    </p:spTree>
    <p:extLst>
      <p:ext uri="{BB962C8B-B14F-4D97-AF65-F5344CB8AC3E}">
        <p14:creationId xmlns:p14="http://schemas.microsoft.com/office/powerpoint/2010/main" val="2532709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C29-ECE3-0951-F39A-8557F0C4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Female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9CEE-187C-6492-BB4E-2A2C3242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Personalities stronger than policies this election</a:t>
            </a:r>
          </a:p>
          <a:p>
            <a:r>
              <a:rPr lang="en-AU" dirty="0"/>
              <a:t>Morrison aggressive</a:t>
            </a:r>
          </a:p>
          <a:p>
            <a:r>
              <a:rPr lang="en-AU" dirty="0"/>
              <a:t>Albanese a victim but a trier</a:t>
            </a:r>
          </a:p>
          <a:p>
            <a:r>
              <a:rPr lang="en-AU" dirty="0"/>
              <a:t>A world run by Oedipal Mothers that valorises the victim</a:t>
            </a:r>
          </a:p>
          <a:p>
            <a:r>
              <a:rPr lang="en-AU" dirty="0"/>
              <a:t>People got to know Albanese better and they liked what they saw. Albanese’s approval improved while Morrison’s declined</a:t>
            </a:r>
          </a:p>
        </p:txBody>
      </p:sp>
    </p:spTree>
    <p:extLst>
      <p:ext uri="{BB962C8B-B14F-4D97-AF65-F5344CB8AC3E}">
        <p14:creationId xmlns:p14="http://schemas.microsoft.com/office/powerpoint/2010/main" val="278300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25FC-FFB3-6F09-1059-CCDF0A40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Protest vote worked, but LNP hoist on its own petard, ALP barely met minimum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A595-1654-98F4-27CF-2ADCC975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Voters protested against both major parties</a:t>
            </a:r>
          </a:p>
          <a:p>
            <a:r>
              <a:rPr lang="en-AU" dirty="0"/>
              <a:t>Minor parties increased</a:t>
            </a:r>
          </a:p>
          <a:p>
            <a:r>
              <a:rPr lang="en-AU" dirty="0"/>
              <a:t>Protest a significant factor for Greens, Freedom and Teals. Their vote overstated.</a:t>
            </a:r>
          </a:p>
        </p:txBody>
      </p:sp>
    </p:spTree>
    <p:extLst>
      <p:ext uri="{BB962C8B-B14F-4D97-AF65-F5344CB8AC3E}">
        <p14:creationId xmlns:p14="http://schemas.microsoft.com/office/powerpoint/2010/main" val="311363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89A0-DDC8-0CAB-9EC1-2D62F782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talk duck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C6B6-E622-6068-1989-BF1B1B0B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Teals fastest growing political movement in Australia</a:t>
            </a:r>
          </a:p>
          <a:p>
            <a:r>
              <a:rPr lang="en-AU" dirty="0"/>
              <a:t>Geographically confined</a:t>
            </a:r>
          </a:p>
          <a:p>
            <a:r>
              <a:rPr lang="en-AU" dirty="0"/>
              <a:t>Middle-aged, female, professional</a:t>
            </a:r>
          </a:p>
          <a:p>
            <a:r>
              <a:rPr lang="en-AU" dirty="0"/>
              <a:t>Talk climate, accountability and economics</a:t>
            </a:r>
          </a:p>
          <a:p>
            <a:r>
              <a:rPr lang="en-AU" dirty="0"/>
              <a:t>Represent narrow corporate interest – run as a franchise business</a:t>
            </a:r>
          </a:p>
        </p:txBody>
      </p:sp>
    </p:spTree>
    <p:extLst>
      <p:ext uri="{BB962C8B-B14F-4D97-AF65-F5344CB8AC3E}">
        <p14:creationId xmlns:p14="http://schemas.microsoft.com/office/powerpoint/2010/main" val="318197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891F-3D08-AEBC-7654-E8CCEDC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Teal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96A4-0310-EBB2-C43F-9523FD82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Psycho-demographic profiling of seats</a:t>
            </a:r>
          </a:p>
          <a:p>
            <a:r>
              <a:rPr lang="en-AU" dirty="0"/>
              <a:t>Select targets</a:t>
            </a:r>
          </a:p>
          <a:p>
            <a:r>
              <a:rPr lang="en-AU" dirty="0"/>
              <a:t>Select products</a:t>
            </a:r>
          </a:p>
          <a:p>
            <a:r>
              <a:rPr lang="en-AU" dirty="0"/>
              <a:t>Market as something new and fresh</a:t>
            </a:r>
          </a:p>
          <a:p>
            <a:r>
              <a:rPr lang="en-AU" dirty="0"/>
              <a:t>Exploits splits within the Liberal and Labor parties</a:t>
            </a:r>
          </a:p>
          <a:p>
            <a:r>
              <a:rPr lang="en-AU" dirty="0"/>
              <a:t>Flaw – possible there is Teal anti-matter </a:t>
            </a:r>
          </a:p>
        </p:txBody>
      </p:sp>
    </p:spTree>
    <p:extLst>
      <p:ext uri="{BB962C8B-B14F-4D97-AF65-F5344CB8AC3E}">
        <p14:creationId xmlns:p14="http://schemas.microsoft.com/office/powerpoint/2010/main" val="401431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60EE-ECE0-1C13-2B77-26BAD68D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Until </a:t>
            </a:r>
            <a:r>
              <a:rPr lang="en-AU"/>
              <a:t>next election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57CA-7A97-D30F-FC2D-FE610DB0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				Graham Young</a:t>
            </a:r>
            <a:br>
              <a:rPr lang="en-AU" dirty="0"/>
            </a:br>
            <a:r>
              <a:rPr lang="en-AU" dirty="0"/>
              <a:t>						Executive Director</a:t>
            </a:r>
            <a:br>
              <a:rPr lang="en-AU" dirty="0"/>
            </a:br>
            <a:r>
              <a:rPr lang="en-AU" dirty="0"/>
              <a:t>						Australian Institute for Progress</a:t>
            </a:r>
            <a:br>
              <a:rPr lang="en-AU" dirty="0"/>
            </a:br>
            <a:r>
              <a:rPr lang="en-AU" dirty="0"/>
              <a:t>						0411 104 801</a:t>
            </a:r>
            <a:br>
              <a:rPr lang="en-AU" dirty="0"/>
            </a:br>
            <a:r>
              <a:rPr lang="en-AU" dirty="0"/>
              <a:t>						graham.young@aip.asn.au</a:t>
            </a:r>
          </a:p>
        </p:txBody>
      </p:sp>
      <p:pic>
        <p:nvPicPr>
          <p:cNvPr id="5" name="Picture 4" descr="A picture containing rock&#10;&#10;Description automatically generated">
            <a:extLst>
              <a:ext uri="{FF2B5EF4-FFF2-40B4-BE49-F238E27FC236}">
                <a16:creationId xmlns:a16="http://schemas.microsoft.com/office/drawing/2014/main" id="{75404175-973E-8394-DD3D-CF9806E45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97088"/>
            <a:ext cx="4320000" cy="446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B29D-68CE-81AF-B4CE-9CD35D0B1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Movement in the minor parties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29BDB0-887C-4E8C-BCD1-8E693C8152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249488"/>
          <a:ext cx="9906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91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9DFE-AB67-567D-D4E2-45D43F2E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Two-Party Preferred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7CBB3F-6124-63FC-CBD0-FC2FB29D9D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175779"/>
              </p:ext>
            </p:extLst>
          </p:nvPr>
        </p:nvGraphicFramePr>
        <p:xfrm>
          <a:off x="1894114" y="2771192"/>
          <a:ext cx="6206899" cy="19806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58840">
                  <a:extLst>
                    <a:ext uri="{9D8B030D-6E8A-4147-A177-3AD203B41FA5}">
                      <a16:colId xmlns:a16="http://schemas.microsoft.com/office/drawing/2014/main" val="785664794"/>
                    </a:ext>
                  </a:extLst>
                </a:gridCol>
                <a:gridCol w="1316020">
                  <a:extLst>
                    <a:ext uri="{9D8B030D-6E8A-4147-A177-3AD203B41FA5}">
                      <a16:colId xmlns:a16="http://schemas.microsoft.com/office/drawing/2014/main" val="1593423384"/>
                    </a:ext>
                  </a:extLst>
                </a:gridCol>
                <a:gridCol w="1689219">
                  <a:extLst>
                    <a:ext uri="{9D8B030D-6E8A-4147-A177-3AD203B41FA5}">
                      <a16:colId xmlns:a16="http://schemas.microsoft.com/office/drawing/2014/main" val="4199601261"/>
                    </a:ext>
                  </a:extLst>
                </a:gridCol>
                <a:gridCol w="942820">
                  <a:extLst>
                    <a:ext uri="{9D8B030D-6E8A-4147-A177-3AD203B41FA5}">
                      <a16:colId xmlns:a16="http://schemas.microsoft.com/office/drawing/2014/main" val="4278391097"/>
                    </a:ext>
                  </a:extLst>
                </a:gridCol>
              </a:tblGrid>
              <a:tr h="49516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Party / Coalition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Votes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Percentage %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Swing %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23224"/>
                  </a:ext>
                </a:extLst>
              </a:tr>
              <a:tr h="7427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Liberal/National Coalition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6,580,728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48.02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-3.51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81744"/>
                  </a:ext>
                </a:extLst>
              </a:tr>
              <a:tr h="742752">
                <a:tc>
                  <a:txBody>
                    <a:bodyPr/>
                    <a:lstStyle/>
                    <a:p>
                      <a:pPr algn="l" fontAlgn="ctr"/>
                      <a:r>
                        <a:rPr lang="en-A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Australian Labor Party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7,124,802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51.98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3.51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5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7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0704-682C-E513-A777-71FE7BD2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2022 Labor Bare Majority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620867-EA55-3339-9E5A-62FE6B1B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84" t="18682" r="1270" b="23095"/>
          <a:stretch/>
        </p:blipFill>
        <p:spPr>
          <a:xfrm>
            <a:off x="1141413" y="2295331"/>
            <a:ext cx="8227049" cy="3276000"/>
          </a:xfrm>
        </p:spPr>
      </p:pic>
    </p:spTree>
    <p:extLst>
      <p:ext uri="{BB962C8B-B14F-4D97-AF65-F5344CB8AC3E}">
        <p14:creationId xmlns:p14="http://schemas.microsoft.com/office/powerpoint/2010/main" val="276403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25EA-D6F6-0C96-9E17-598C3FF2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2019 Coalition Bare Majority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2B653-6FB2-CA36-D5E1-C26C62140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07" t="18681" r="1714" b="22042"/>
          <a:stretch/>
        </p:blipFill>
        <p:spPr>
          <a:xfrm>
            <a:off x="1141413" y="2283700"/>
            <a:ext cx="8226000" cy="3446651"/>
          </a:xfrm>
        </p:spPr>
      </p:pic>
    </p:spTree>
    <p:extLst>
      <p:ext uri="{BB962C8B-B14F-4D97-AF65-F5344CB8AC3E}">
        <p14:creationId xmlns:p14="http://schemas.microsoft.com/office/powerpoint/2010/main" val="421096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AD5B-7700-4496-55E3-FFE4F0C5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Beginning – 2019 Federal Election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2885DEF-151A-08B4-A561-62F6F66B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AU" sz="2800" dirty="0"/>
              <a:t>This man didn’t win the election, but he became Prime Minister</a:t>
            </a:r>
          </a:p>
          <a:p>
            <a:pPr marL="1828800" lvl="4" indent="0">
              <a:buNone/>
            </a:pPr>
            <a:endParaRPr lang="en-AU" sz="2800" dirty="0"/>
          </a:p>
          <a:p>
            <a:pPr marL="1828800" lvl="4" indent="0">
              <a:buNone/>
            </a:pPr>
            <a:endParaRPr lang="en-AU" sz="2800" dirty="0"/>
          </a:p>
          <a:p>
            <a:pPr marL="1828800" lvl="4" indent="0">
              <a:buNone/>
            </a:pPr>
            <a:r>
              <a:rPr lang="en-AU" sz="2800" dirty="0"/>
              <a:t>This man lost the election</a:t>
            </a:r>
          </a:p>
        </p:txBody>
      </p:sp>
      <p:pic>
        <p:nvPicPr>
          <p:cNvPr id="19" name="Picture 1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1F125D-7C71-816A-33B3-548A6C61C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4" y="2097088"/>
            <a:ext cx="1161294" cy="1655490"/>
          </a:xfrm>
          <a:prstGeom prst="rect">
            <a:avLst/>
          </a:prstGeom>
        </p:spPr>
      </p:pic>
      <p:pic>
        <p:nvPicPr>
          <p:cNvPr id="21" name="Picture 20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BE6E5A71-82E8-3957-3F5B-542D0BB9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4" y="4020344"/>
            <a:ext cx="1152000" cy="17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4932-DD82-9599-954C-B0C4E786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Factors in Labor’s 2019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87C03-0622-A325-568C-1C885019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Big target strategy</a:t>
            </a:r>
          </a:p>
          <a:p>
            <a:pPr lvl="1"/>
            <a:r>
              <a:rPr lang="en-AU" dirty="0"/>
              <a:t>Alienated</a:t>
            </a:r>
          </a:p>
          <a:p>
            <a:pPr lvl="2"/>
            <a:r>
              <a:rPr lang="en-AU" dirty="0"/>
              <a:t>Pensioners</a:t>
            </a:r>
          </a:p>
          <a:p>
            <a:pPr lvl="2"/>
            <a:r>
              <a:rPr lang="en-AU" dirty="0"/>
              <a:t>Savers</a:t>
            </a:r>
          </a:p>
          <a:p>
            <a:pPr lvl="2"/>
            <a:r>
              <a:rPr lang="en-AU" dirty="0"/>
              <a:t>Inheritors</a:t>
            </a:r>
          </a:p>
          <a:p>
            <a:r>
              <a:rPr lang="en-AU" dirty="0"/>
              <a:t>Bill </a:t>
            </a:r>
            <a:r>
              <a:rPr lang="en-AU" dirty="0" err="1"/>
              <a:t>Shorten’s</a:t>
            </a:r>
            <a:r>
              <a:rPr lang="en-AU" dirty="0"/>
              <a:t> woman problem</a:t>
            </a:r>
          </a:p>
          <a:p>
            <a:r>
              <a:rPr lang="en-AU" dirty="0"/>
              <a:t>Expectations</a:t>
            </a:r>
          </a:p>
          <a:p>
            <a:r>
              <a:rPr lang="en-AU" dirty="0"/>
              <a:t>Bob Brown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694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0A18-B54C-5D9F-EEBF-7C088A84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AED5-160C-C9FA-133F-E040C47EB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Morrison small majority – timid</a:t>
            </a:r>
          </a:p>
          <a:p>
            <a:pPr lvl="1"/>
            <a:r>
              <a:rPr lang="en-AU" dirty="0"/>
              <a:t>Alienated his base</a:t>
            </a:r>
          </a:p>
          <a:p>
            <a:r>
              <a:rPr lang="en-AU" dirty="0"/>
              <a:t>Albanese small target strategy – timid</a:t>
            </a:r>
          </a:p>
          <a:p>
            <a:pPr lvl="1"/>
            <a:r>
              <a:rPr lang="en-AU" dirty="0"/>
              <a:t>Alienated his base</a:t>
            </a:r>
          </a:p>
          <a:p>
            <a:r>
              <a:rPr lang="en-AU"/>
              <a:t>Seinfeld Election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7254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3639</TotalTime>
  <Words>574</Words>
  <Application>Microsoft Office PowerPoint</Application>
  <PresentationFormat>Widescreen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Tw Cen MT</vt:lpstr>
      <vt:lpstr>Circuit</vt:lpstr>
      <vt:lpstr>Federal Election 2022: What happened and why? </vt:lpstr>
      <vt:lpstr>Bare Bones</vt:lpstr>
      <vt:lpstr>Movement in the minor parties</vt:lpstr>
      <vt:lpstr>Two-Party Preferred</vt:lpstr>
      <vt:lpstr>2022 Labor Bare Majority</vt:lpstr>
      <vt:lpstr>2019 Coalition Bare Majority</vt:lpstr>
      <vt:lpstr>The Beginning – 2019 Federal Election</vt:lpstr>
      <vt:lpstr>Factors in Labor’s 2019 Loss</vt:lpstr>
      <vt:lpstr>Result</vt:lpstr>
      <vt:lpstr>Other Factors</vt:lpstr>
      <vt:lpstr>Was this a climate change election?</vt:lpstr>
      <vt:lpstr>Yes and No</vt:lpstr>
      <vt:lpstr>Direction</vt:lpstr>
      <vt:lpstr>Approval PM</vt:lpstr>
      <vt:lpstr>Approval ALbanese</vt:lpstr>
      <vt:lpstr>Preferred PM</vt:lpstr>
      <vt:lpstr>Government deserves to be elected</vt:lpstr>
      <vt:lpstr>Opposition deserves to be elected</vt:lpstr>
      <vt:lpstr>Expect to win</vt:lpstr>
      <vt:lpstr>Deserves to win</vt:lpstr>
      <vt:lpstr>Coalition ran protest campaign</vt:lpstr>
      <vt:lpstr>Coalition Alienated its Base and failed to argue its case</vt:lpstr>
      <vt:lpstr>Labor small target and personal attacks</vt:lpstr>
      <vt:lpstr>Female vote</vt:lpstr>
      <vt:lpstr>Protest vote worked, but LNP hoist on its own petard, ALP barely met minimum expectations</vt:lpstr>
      <vt:lpstr>Let’s talk duck</vt:lpstr>
      <vt:lpstr>Teal Strategy</vt:lpstr>
      <vt:lpstr>Until next election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LDP members and supporters</dc:title>
  <dc:creator>Graham Young</dc:creator>
  <cp:lastModifiedBy>Graham Young</cp:lastModifiedBy>
  <cp:revision>63</cp:revision>
  <dcterms:created xsi:type="dcterms:W3CDTF">2021-08-18T02:53:12Z</dcterms:created>
  <dcterms:modified xsi:type="dcterms:W3CDTF">2022-08-22T05:42:41Z</dcterms:modified>
</cp:coreProperties>
</file>